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4"/>
  </p:notesMasterIdLst>
  <p:sldIdLst>
    <p:sldId id="1659" r:id="rId2"/>
    <p:sldId id="1901" r:id="rId3"/>
    <p:sldId id="1891" r:id="rId4"/>
    <p:sldId id="1904" r:id="rId5"/>
    <p:sldId id="1818" r:id="rId6"/>
    <p:sldId id="1822" r:id="rId7"/>
    <p:sldId id="1819" r:id="rId8"/>
    <p:sldId id="1820" r:id="rId9"/>
    <p:sldId id="1863" r:id="rId10"/>
    <p:sldId id="1885" r:id="rId11"/>
    <p:sldId id="1684" r:id="rId12"/>
    <p:sldId id="1897" r:id="rId13"/>
    <p:sldId id="1757" r:id="rId14"/>
    <p:sldId id="1864" r:id="rId15"/>
    <p:sldId id="1893" r:id="rId16"/>
    <p:sldId id="1894" r:id="rId17"/>
    <p:sldId id="1898" r:id="rId18"/>
    <p:sldId id="1853" r:id="rId19"/>
    <p:sldId id="1854" r:id="rId20"/>
    <p:sldId id="1929" r:id="rId21"/>
    <p:sldId id="1856" r:id="rId22"/>
    <p:sldId id="18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49400-2412-46A8-8A2F-85AE0944DDCD}" v="68" dt="2020-10-16T13:21:43.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7119" autoAdjust="0"/>
  </p:normalViewPr>
  <p:slideViewPr>
    <p:cSldViewPr snapToGrid="0">
      <p:cViewPr varScale="1">
        <p:scale>
          <a:sx n="84" d="100"/>
          <a:sy n="84" d="100"/>
        </p:scale>
        <p:origin x="398" y="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5/17/2021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key-principl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analyze-and-manage-your-cos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877D3"/>
                </a:solidFill>
              </a:rPr>
              <a:t>Review Invoiced Charges in Cost Analysis</a:t>
            </a:r>
          </a:p>
          <a:p>
            <a:r>
              <a:rPr lang="en-US" sz="900" b="0" i="0" u="none" strike="noStrike" dirty="0">
                <a:solidFill>
                  <a:schemeClr val="tx1">
                    <a:lumMod val="75000"/>
                    <a:lumOff val="25000"/>
                  </a:schemeClr>
                </a:solidFill>
                <a:effectLst/>
                <a:latin typeface="Segoe UI VSS (Regular)"/>
              </a:rPr>
              <a:t>To view invoice details in the Azure portal, navigate to Cost analysis for the scope associated with the invoice that you're analyzing</a:t>
            </a:r>
            <a:r>
              <a:rPr lang="en-US" sz="900" dirty="0">
                <a:solidFill>
                  <a:schemeClr val="tx1">
                    <a:lumMod val="75000"/>
                    <a:lumOff val="25000"/>
                  </a:schemeClr>
                </a:solidFill>
              </a:rPr>
              <a:t>. </a:t>
            </a:r>
          </a:p>
          <a:p>
            <a:endParaRPr lang="en-US" dirty="0"/>
          </a:p>
          <a:p>
            <a:r>
              <a:rPr lang="en-US" sz="900" dirty="0">
                <a:solidFill>
                  <a:srgbClr val="0877D3"/>
                </a:solidFill>
              </a:rPr>
              <a:t>View Cost Breakdown by Azure Resource</a:t>
            </a:r>
          </a:p>
          <a:p>
            <a:r>
              <a:rPr lang="en-US" sz="900" b="0" dirty="0">
                <a:solidFill>
                  <a:schemeClr val="tx1">
                    <a:lumMod val="75000"/>
                    <a:lumOff val="25000"/>
                  </a:schemeClr>
                </a:solidFill>
              </a:rPr>
              <a:t>Services are built with Azure resources. Reviewing costs based on resources can help you quickly identify the primary cost contributors. </a:t>
            </a:r>
          </a:p>
          <a:p>
            <a:endParaRPr lang="en-US" dirty="0"/>
          </a:p>
          <a:p>
            <a:r>
              <a:rPr lang="en-US" sz="900" dirty="0">
                <a:solidFill>
                  <a:srgbClr val="0877D3"/>
                </a:solidFill>
              </a:rPr>
              <a:t>View Cost Breakdown by Selected Dimensions</a:t>
            </a:r>
          </a:p>
          <a:p>
            <a:r>
              <a:rPr lang="en-US" sz="900" b="0" dirty="0">
                <a:solidFill>
                  <a:schemeClr val="tx1">
                    <a:lumMod val="75000"/>
                    <a:lumOff val="25000"/>
                  </a:schemeClr>
                </a:solidFill>
              </a:rPr>
              <a:t>Dimensions allow you to organize costs based on various metadata values shown in charges. For example, you could group costs by location.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5/17/2021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91087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000"/>
              </a:spcAft>
            </a:pPr>
            <a:r>
              <a:rPr lang="en-US" sz="900" b="1" dirty="0">
                <a:latin typeface="Segoe UI Light" panose="020B0502040204020203" pitchFamily="34" charset="0"/>
                <a:cs typeface="Segoe UI Light" panose="020B0502040204020203" pitchFamily="34" charset="0"/>
              </a:rPr>
              <a:t>Actual cost</a:t>
            </a:r>
            <a:r>
              <a:rPr lang="en-US" sz="900" dirty="0">
                <a:latin typeface="Segoe UI Light" panose="020B0502040204020203" pitchFamily="34" charset="0"/>
                <a:cs typeface="Segoe UI Light" panose="020B0502040204020203" pitchFamily="34" charset="0"/>
              </a:rPr>
              <a:t> - Shows the purchase as it appears on the bill—it doesn't show a reservation cost for other months of the year. </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Amortized cost</a:t>
            </a:r>
            <a:r>
              <a:rPr lang="en-US" sz="900" dirty="0">
                <a:latin typeface="Segoe UI Light" panose="020B0502040204020203" pitchFamily="34" charset="0"/>
                <a:cs typeface="Segoe UI Light" panose="020B0502040204020203" pitchFamily="34" charset="0"/>
              </a:rPr>
              <a:t> - Shows a reservation purchase split as an amortized cost over the duration of the reservation term. For example, see cost attributed to each VM that received the reservation benefi</a:t>
            </a:r>
            <a:r>
              <a:rPr lang="en-US" sz="1000" dirty="0">
                <a:latin typeface="Segoe UI Light" panose="020B0502040204020203" pitchFamily="34" charset="0"/>
                <a:cs typeface="Segoe UI Light" panose="020B0502040204020203" pitchFamily="34" charset="0"/>
              </a:rPr>
              <a:t>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5/17/2021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91087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https://docs.microsoft.com/en-us/azure/architecture/framework/cost/monitor-checklist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https://docs.microsoft.com/en-us/azure/architecture/framework/cost/optimize-checklist</a:t>
            </a:r>
          </a:p>
          <a:p>
            <a:r>
              <a:rPr lang="en-US" dirty="0"/>
              <a:t>https://docs.microsoft.com/en-us/assessments/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5/17/2021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Three key groups must be aligned to successfully manage costs.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nSpc>
                <a:spcPct val="100000"/>
              </a:lnSpc>
            </a:pPr>
            <a:r>
              <a:rPr lang="en-US" b="1" dirty="0">
                <a:latin typeface="Segoe UI Light" panose="020B0502040204020203" pitchFamily="34" charset="0"/>
                <a:cs typeface="Segoe UI Light" panose="020B0502040204020203" pitchFamily="34" charset="0"/>
              </a:rPr>
              <a:t>Finance</a:t>
            </a:r>
            <a:r>
              <a:rPr lang="en-US" dirty="0">
                <a:latin typeface="Segoe UI Light" panose="020B0502040204020203" pitchFamily="34" charset="0"/>
                <a:cs typeface="Segoe UI Light" panose="020B0502040204020203" pitchFamily="34" charset="0"/>
              </a:rPr>
              <a:t>: Responsible for approving budget requests across the organization based on cloud spending forecasts. They pay the corresponding bill and assign costs to various teams to drive accountability.</a:t>
            </a:r>
          </a:p>
          <a:p>
            <a:pPr>
              <a:lnSpc>
                <a:spcPct val="100000"/>
              </a:lnSpc>
            </a:pPr>
            <a:r>
              <a:rPr lang="en-US" b="1" dirty="0">
                <a:latin typeface="Segoe UI Light" panose="020B0502040204020203" pitchFamily="34" charset="0"/>
                <a:cs typeface="Segoe UI Light" panose="020B0502040204020203" pitchFamily="34" charset="0"/>
              </a:rPr>
              <a:t>Managers</a:t>
            </a:r>
            <a:r>
              <a:rPr lang="en-US" dirty="0">
                <a:latin typeface="Segoe UI Light" panose="020B0502040204020203" pitchFamily="34" charset="0"/>
                <a:cs typeface="Segoe UI Light" panose="020B0502040204020203" pitchFamily="34" charset="0"/>
              </a:rPr>
              <a:t>: Business decision makers need to understand cloud spending to find the best spending results.</a:t>
            </a:r>
          </a:p>
          <a:p>
            <a:pPr>
              <a:lnSpc>
                <a:spcPct val="100000"/>
              </a:lnSpc>
            </a:pPr>
            <a:r>
              <a:rPr lang="en-US" b="1" dirty="0">
                <a:latin typeface="Segoe UI Light" panose="020B0502040204020203" pitchFamily="34" charset="0"/>
                <a:cs typeface="Segoe UI Light" panose="020B0502040204020203" pitchFamily="34" charset="0"/>
              </a:rPr>
              <a:t>App team(s)</a:t>
            </a:r>
            <a:r>
              <a:rPr lang="en-US" dirty="0">
                <a:latin typeface="Segoe UI Light" panose="020B0502040204020203" pitchFamily="34" charset="0"/>
                <a:cs typeface="Segoe UI Light" panose="020B0502040204020203" pitchFamily="34" charset="0"/>
              </a:rPr>
              <a:t>: Engineers managing cloud resources and developing service. They need the flexibility to deliver the most value in their defined budgets.</a:t>
            </a:r>
          </a:p>
          <a:p>
            <a:pPr>
              <a:lnSpc>
                <a:spcPct val="100000"/>
              </a:lnSpc>
            </a:pPr>
            <a:endParaRPr lang="en-US" dirty="0">
              <a:latin typeface="Segoe UI Light" panose="020B0502040204020203" pitchFamily="34" charset="0"/>
              <a:cs typeface="Segoe UI Light" panose="020B0502040204020203" pitchFamily="34" charset="0"/>
            </a:endParaRPr>
          </a:p>
          <a:p>
            <a:pPr>
              <a:lnSpc>
                <a:spcPct val="100000"/>
              </a:lnSpc>
            </a:pPr>
            <a:r>
              <a:rPr lang="en-US" dirty="0"/>
              <a:t>https://docs.microsoft.com/en-us/azure/cost-management-billing/costs/cost-mgt-best-practices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b="1" dirty="0">
                <a:latin typeface="Segoe UI Light" panose="020B0502040204020203" pitchFamily="34" charset="0"/>
                <a:cs typeface="Segoe UI Light" panose="020B0502040204020203" pitchFamily="34" charset="0"/>
              </a:rPr>
              <a:t>Planning (Questions):</a:t>
            </a:r>
          </a:p>
          <a:p>
            <a:pPr>
              <a:lnSpc>
                <a:spcPct val="100000"/>
              </a:lnSpc>
            </a:pPr>
            <a:r>
              <a:rPr lang="en-US" sz="900" dirty="0">
                <a:latin typeface="Segoe UI Light" panose="020B0502040204020203" pitchFamily="34" charset="0"/>
                <a:cs typeface="Segoe UI Light" panose="020B0502040204020203" pitchFamily="34" charset="0"/>
              </a:rPr>
              <a:t>What business problem am I solving?</a:t>
            </a:r>
          </a:p>
          <a:p>
            <a:pPr>
              <a:lnSpc>
                <a:spcPct val="100000"/>
              </a:lnSpc>
            </a:pPr>
            <a:r>
              <a:rPr lang="en-US" sz="900" dirty="0">
                <a:latin typeface="Segoe UI Light" panose="020B0502040204020203" pitchFamily="34" charset="0"/>
                <a:cs typeface="Segoe UI Light" panose="020B0502040204020203" pitchFamily="34" charset="0"/>
              </a:rPr>
              <a:t>What usage patterns do I expect from my resources?</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Visibility</a:t>
            </a:r>
          </a:p>
          <a:p>
            <a:pPr>
              <a:lnSpc>
                <a:spcPct val="100000"/>
              </a:lnSpc>
            </a:pPr>
            <a:r>
              <a:rPr lang="en-US" sz="900" dirty="0">
                <a:latin typeface="Segoe UI Light" panose="020B0502040204020203" pitchFamily="34" charset="0"/>
                <a:cs typeface="Segoe UI Light" panose="020B0502040204020203" pitchFamily="34" charset="0"/>
              </a:rPr>
              <a:t>Cost Management identifies Azure costs and who’s responsible for the they spent.</a:t>
            </a:r>
          </a:p>
          <a:p>
            <a:pPr>
              <a:lnSpc>
                <a:spcPct val="100000"/>
              </a:lnSpc>
            </a:pPr>
            <a:r>
              <a:rPr lang="en-US" sz="900" dirty="0">
                <a:latin typeface="Segoe UI Light" panose="020B0502040204020203" pitchFamily="34" charset="0"/>
                <a:cs typeface="Segoe UI Light" panose="020B0502040204020203" pitchFamily="34" charset="0"/>
              </a:rPr>
              <a:t>Azure services can find resources that are underused, remove waste, and maximize cost-saving opportunities… and who is doing the spending.</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Accountability</a:t>
            </a:r>
          </a:p>
          <a:p>
            <a:pPr>
              <a:lnSpc>
                <a:spcPct val="100000"/>
              </a:lnSpc>
            </a:pPr>
            <a:r>
              <a:rPr lang="en-US" sz="900" dirty="0">
                <a:latin typeface="Segoe UI Light" panose="020B0502040204020203" pitchFamily="34" charset="0"/>
                <a:cs typeface="Segoe UI Light" panose="020B0502040204020203" pitchFamily="34" charset="0"/>
              </a:rPr>
              <a:t>Attribute costs to make sure people responsible are accountable for team spending. </a:t>
            </a:r>
          </a:p>
          <a:p>
            <a:pPr>
              <a:lnSpc>
                <a:spcPct val="100000"/>
              </a:lnSpc>
            </a:pPr>
            <a:r>
              <a:rPr lang="en-US" sz="900" dirty="0">
                <a:latin typeface="Segoe UI Light" panose="020B0502040204020203" pitchFamily="34" charset="0"/>
                <a:cs typeface="Segoe UI Light" panose="020B0502040204020203" pitchFamily="34" charset="0"/>
              </a:rPr>
              <a:t>Organize resources to maximize insight into cost attribution. </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Optimization</a:t>
            </a:r>
          </a:p>
          <a:p>
            <a:pPr>
              <a:lnSpc>
                <a:spcPct val="100000"/>
              </a:lnSpc>
            </a:pPr>
            <a:r>
              <a:rPr lang="en-US" sz="900" dirty="0">
                <a:latin typeface="Segoe UI Light" panose="020B0502040204020203" pitchFamily="34" charset="0"/>
                <a:cs typeface="Segoe UI Light" panose="020B0502040204020203" pitchFamily="34" charset="0"/>
              </a:rPr>
              <a:t>Based on the findings gathered through planning and cost visibility, consider purchase and licensing optimizations.</a:t>
            </a:r>
          </a:p>
          <a:p>
            <a:pPr marL="0" indent="0">
              <a:lnSpc>
                <a:spcPct val="100000"/>
              </a:lnSpc>
              <a:buNone/>
            </a:pPr>
            <a:endParaRPr lang="en-US" sz="8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Iteration</a:t>
            </a:r>
          </a:p>
          <a:p>
            <a:pPr>
              <a:lnSpc>
                <a:spcPct val="100000"/>
              </a:lnSpc>
            </a:pPr>
            <a:r>
              <a:rPr lang="en-US" sz="900" dirty="0">
                <a:latin typeface="Segoe UI Light" panose="020B0502040204020203" pitchFamily="34" charset="0"/>
                <a:cs typeface="Segoe UI Light" panose="020B0502040204020203" pitchFamily="34" charset="0"/>
              </a:rPr>
              <a:t>Everyone must engage in the cost management lifecycle and efforts to optimize costs. </a:t>
            </a:r>
          </a:p>
          <a:p>
            <a:pPr>
              <a:lnSpc>
                <a:spcPct val="100000"/>
              </a:lnSpc>
            </a:pPr>
            <a:r>
              <a:rPr lang="en-US" sz="900" dirty="0">
                <a:latin typeface="Segoe UI Light" panose="020B0502040204020203" pitchFamily="34" charset="0"/>
                <a:cs typeface="Segoe UI Light" panose="020B0502040204020203" pitchFamily="34" charset="0"/>
              </a:rPr>
              <a:t>Be rigorous with iteration make it a key pillar of cloud governance.</a:t>
            </a:r>
          </a:p>
          <a:p>
            <a:pPr>
              <a:lnSpc>
                <a:spcPct val="100000"/>
              </a:lnSpc>
            </a:pPr>
            <a:endParaRPr lang="en-US" sz="900" dirty="0">
              <a:latin typeface="Segoe UI Light" panose="020B0502040204020203" pitchFamily="34" charset="0"/>
              <a:cs typeface="Segoe UI Light" panose="020B0502040204020203" pitchFamily="34" charset="0"/>
            </a:endParaRPr>
          </a:p>
          <a:p>
            <a:pPr>
              <a:lnSpc>
                <a:spcPct val="100000"/>
              </a:lnSpc>
            </a:pPr>
            <a:r>
              <a:rPr lang="en-US" dirty="0">
                <a:hlinkClick r:id="rId3"/>
              </a:rPr>
              <a:t>https://docs.microsoft.com/en-us/azure/cost-management-billing/costs/cost-mgt-best-practices#key-principles</a:t>
            </a:r>
            <a:endParaRPr lang="en-US" dirty="0"/>
          </a:p>
          <a:p>
            <a:pPr>
              <a:lnSpc>
                <a:spcPct val="100000"/>
              </a:lnSpc>
            </a:pP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800"/>
              </a:spcAft>
              <a:buNone/>
            </a:pPr>
            <a:r>
              <a:rPr lang="en-US" sz="900" dirty="0">
                <a:latin typeface="Segoe UI Light" panose="020B0502040204020203" pitchFamily="34" charset="0"/>
                <a:cs typeface="Segoe UI Light" panose="020B0502040204020203" pitchFamily="34" charset="0"/>
              </a:rPr>
              <a:t>Common questions for cost analysis. </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Estimated costs for the current month</a:t>
            </a:r>
            <a:r>
              <a:rPr lang="en-US" sz="900" dirty="0">
                <a:latin typeface="Segoe UI Light" panose="020B0502040204020203" pitchFamily="34" charset="0"/>
                <a:cs typeface="Segoe UI Light" panose="020B0502040204020203" pitchFamily="34" charset="0"/>
              </a:rPr>
              <a:t> – How much have I incurred so far this month? Will I stay under my budget?</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Investigate anomalies</a:t>
            </a:r>
            <a:r>
              <a:rPr lang="en-US" sz="900" dirty="0">
                <a:latin typeface="Segoe UI Light" panose="020B0502040204020203" pitchFamily="34" charset="0"/>
                <a:cs typeface="Segoe UI Light" panose="020B0502040204020203" pitchFamily="34" charset="0"/>
              </a:rPr>
              <a:t> – Do routine checks to make sure that costs stay within a reasonable range of normal usage. What are the trends? Are there any outliers?</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Invoice reconciliation</a:t>
            </a:r>
            <a:r>
              <a:rPr lang="en-US" sz="900" dirty="0">
                <a:latin typeface="Segoe UI Light" panose="020B0502040204020203" pitchFamily="34" charset="0"/>
                <a:cs typeface="Segoe UI Light" panose="020B0502040204020203" pitchFamily="34" charset="0"/>
              </a:rPr>
              <a:t> - Is my latest invoiced cost more than the previous month? How did spending habits change month-over-month?</a:t>
            </a:r>
          </a:p>
          <a:p>
            <a:pPr>
              <a:lnSpc>
                <a:spcPct val="100000"/>
              </a:lnSpc>
              <a:spcAft>
                <a:spcPts val="800"/>
              </a:spcAft>
            </a:pPr>
            <a:r>
              <a:rPr lang="en-US" sz="900" b="1" dirty="0">
                <a:latin typeface="Segoe UI Light" panose="020B0502040204020203" pitchFamily="34" charset="0"/>
                <a:cs typeface="Segoe UI Light" panose="020B0502040204020203" pitchFamily="34" charset="0"/>
              </a:rPr>
              <a:t>Internal chargeback </a:t>
            </a:r>
            <a:r>
              <a:rPr lang="en-US" sz="900" dirty="0">
                <a:latin typeface="Segoe UI Light" panose="020B0502040204020203" pitchFamily="34" charset="0"/>
                <a:cs typeface="Segoe UI Light" panose="020B0502040204020203" pitchFamily="34" charset="0"/>
              </a:rPr>
              <a:t>- Now that I know how much I'm being charged… how should those charges be broken down for my organization?</a:t>
            </a:r>
          </a:p>
          <a:p>
            <a:pPr>
              <a:lnSpc>
                <a:spcPct val="100000"/>
              </a:lnSpc>
              <a:spcAft>
                <a:spcPts val="8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800"/>
              </a:spcAft>
            </a:pPr>
            <a:r>
              <a:rPr lang="en-US" dirty="0">
                <a:hlinkClick r:id="rId3"/>
              </a:rPr>
              <a:t>https://docs.microsoft.com/en-us/azure/cost-management-billing/costs/cost-mgt-best-practices#analyze-and-manage-your-costs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568619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547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4887886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9" r:id="rId76"/>
    <p:sldLayoutId id="2147484740" r:id="rId7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1.xml"/><Relationship Id="rId1" Type="http://schemas.openxmlformats.org/officeDocument/2006/relationships/slideLayout" Target="../slideLayouts/slideLayout76.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76.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47.emf"/><Relationship Id="rId3" Type="http://schemas.openxmlformats.org/officeDocument/2006/relationships/hyperlink" Target="https://docs.microsoft.com/en-us/azure/architecture/framework/cost/provision-ai-ml" TargetMode="External"/><Relationship Id="rId7" Type="http://schemas.openxmlformats.org/officeDocument/2006/relationships/image" Target="../media/image42.png"/><Relationship Id="rId12"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hyperlink" Target="https://docs.microsoft.com/en-us/azure/architecture/framework/cost/provision-datastores" TargetMode="External"/><Relationship Id="rId11" Type="http://schemas.openxmlformats.org/officeDocument/2006/relationships/image" Target="../media/image45.png"/><Relationship Id="rId5" Type="http://schemas.openxmlformats.org/officeDocument/2006/relationships/hyperlink" Target="https://docs.microsoft.com/en-us/azure/architecture/framework/cost/provision-networking" TargetMode="External"/><Relationship Id="rId10" Type="http://schemas.openxmlformats.org/officeDocument/2006/relationships/image" Target="../media/image44.png"/><Relationship Id="rId4" Type="http://schemas.openxmlformats.org/officeDocument/2006/relationships/hyperlink" Target="https://docs.microsoft.com/en-us/azure/architecture/framework/cost/provision-analytics" TargetMode="External"/><Relationship Id="rId9"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rchitecture/framework/cost/monitor-checklist"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 Id="rId5" Type="http://schemas.openxmlformats.org/officeDocument/2006/relationships/image" Target="../media/image48.emf"/><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framework/cost/optimize-checklist"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hyperlink" Target="https://docs.microsoft.com/en-us/azure/cost-management-billing/costs/cost-mgt-best-practices#key-principles"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4.xml"/><Relationship Id="rId6" Type="http://schemas.openxmlformats.org/officeDocument/2006/relationships/image" Target="../media/image24.emf"/><Relationship Id="rId5" Type="http://schemas.openxmlformats.org/officeDocument/2006/relationships/image" Target="../media/image21.emf"/><Relationship Id="rId4" Type="http://schemas.openxmlformats.org/officeDocument/2006/relationships/image" Target="../media/image20.wmf"/><Relationship Id="rId9"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cost-management-billing/costs/cost-mgt-best-practices#analyze-and-manage-your-cost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dirty="0">
                <a:latin typeface="Segoe UI Light" panose="020B0502040204020203" pitchFamily="34" charset="0"/>
                <a:cs typeface="Segoe UI Light" panose="020B0502040204020203" pitchFamily="34" charset="0"/>
              </a:rPr>
              <a:t>A</a:t>
            </a:r>
            <a:r>
              <a:rPr lang="en-US" sz="4400" dirty="0">
                <a:latin typeface="Segoe UI Light" panose="020B0502040204020203" pitchFamily="34" charset="0"/>
                <a:cs typeface="Segoe UI Light" panose="020B0502040204020203" pitchFamily="34" charset="0"/>
              </a:rPr>
              <a:t>Z-304: Microsoft Azure Architect Design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359265"/>
            <a:ext cx="11341268" cy="680196"/>
          </a:xfrm>
        </p:spPr>
        <p:txBody>
          <a:bodyPr/>
          <a:lstStyle/>
          <a:p>
            <a:r>
              <a:rPr lang="en-US" dirty="0">
                <a:latin typeface="+mn-lt"/>
              </a:rPr>
              <a:t>Demonstration - Optimize Costs from Recommendations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9570" y="1120690"/>
            <a:ext cx="10364629" cy="5078313"/>
          </a:xfrm>
        </p:spPr>
        <p:txBody>
          <a:bodyPr/>
          <a:lstStyle/>
          <a:p>
            <a:pPr>
              <a:spcAft>
                <a:spcPts val="1200"/>
              </a:spcAft>
            </a:pPr>
            <a:r>
              <a:rPr lang="en-US" dirty="0">
                <a:latin typeface="+mn-lt"/>
                <a:cs typeface="Segoe UI Light" panose="020B0502040204020203" pitchFamily="34" charset="0"/>
              </a:rPr>
              <a:t>This demonstration walks shows you how to identify underutilized Azure resources and take action to reduce costs</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View cost optimization recommendations to view potential usage inefficiencies</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Act on a recommendation to resize a virtual machine to a more cost-effective option</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Verify the action to ensure that the virtual machine was successfully resized</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Subscription</a:t>
            </a:r>
          </a:p>
          <a:p>
            <a:pPr marL="342900" indent="-342900">
              <a:spcAft>
                <a:spcPts val="1200"/>
              </a:spcAft>
              <a:buFont typeface="Arial" panose="020B0604020202020204" pitchFamily="34" charset="0"/>
              <a:buChar char="•"/>
            </a:pPr>
            <a:r>
              <a:rPr lang="en-US" dirty="0">
                <a:latin typeface="+mn-lt"/>
                <a:cs typeface="Segoe UI Light" panose="020B0502040204020203" pitchFamily="34" charset="0"/>
              </a:rPr>
              <a:t>Resource group</a:t>
            </a:r>
          </a:p>
          <a:p>
            <a:endParaRPr lang="en-US" sz="2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9BAA8CA-4514-4498-BC0C-51BF144836AB}"/>
              </a:ext>
            </a:extLst>
          </p:cNvPr>
          <p:cNvPicPr>
            <a:picLocks noChangeAspect="1"/>
          </p:cNvPicPr>
          <p:nvPr/>
        </p:nvPicPr>
        <p:blipFill>
          <a:blip r:embed="rId3"/>
          <a:stretch>
            <a:fillRect/>
          </a:stretch>
        </p:blipFill>
        <p:spPr>
          <a:xfrm>
            <a:off x="4642986" y="4477156"/>
            <a:ext cx="5727734" cy="2308658"/>
          </a:xfrm>
          <a:prstGeom prst="rect">
            <a:avLst/>
          </a:prstGeom>
        </p:spPr>
      </p:pic>
    </p:spTree>
    <p:extLst>
      <p:ext uri="{BB962C8B-B14F-4D97-AF65-F5344CB8AC3E}">
        <p14:creationId xmlns:p14="http://schemas.microsoft.com/office/powerpoint/2010/main" val="2577651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609828" y="3075224"/>
            <a:ext cx="8748358" cy="1413875"/>
          </a:xfrm>
        </p:spPr>
        <p:txBody>
          <a:bodyPr/>
          <a:lstStyle/>
          <a:p>
            <a:r>
              <a:rPr lang="en-US" sz="4000" dirty="0">
                <a:latin typeface="+mn-lt"/>
              </a:rPr>
              <a:t>Recommendations for Minimizing Costs</a:t>
            </a:r>
          </a:p>
        </p:txBody>
      </p:sp>
      <p:grpSp>
        <p:nvGrpSpPr>
          <p:cNvPr id="4" name="Group 3" descr="Icon of bar charts with a dollar sign">
            <a:extLst>
              <a:ext uri="{FF2B5EF4-FFF2-40B4-BE49-F238E27FC236}">
                <a16:creationId xmlns:a16="http://schemas.microsoft.com/office/drawing/2014/main" id="{17104695-88E3-4EC6-BBE9-39A259E74FCB}"/>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CD0A8A7E-56EC-4824-9AE7-093127B8B9EA}"/>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BD462533-0A92-41D9-BABC-C5F458ACB353}"/>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2281750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dirty="0">
                <a:latin typeface="+mn-lt"/>
              </a:rPr>
              <a:t>View Cost Breakdown by Azure Service</a:t>
            </a:r>
          </a:p>
        </p:txBody>
      </p:sp>
      <p:pic>
        <p:nvPicPr>
          <p:cNvPr id="31" name="Picture 30">
            <a:extLst>
              <a:ext uri="{FF2B5EF4-FFF2-40B4-BE49-F238E27FC236}">
                <a16:creationId xmlns:a16="http://schemas.microsoft.com/office/drawing/2014/main" id="{F1771E8F-ACE2-41DC-A300-CB63B5644FEE}"/>
              </a:ext>
            </a:extLst>
          </p:cNvPr>
          <p:cNvPicPr>
            <a:picLocks noChangeAspect="1"/>
          </p:cNvPicPr>
          <p:nvPr/>
        </p:nvPicPr>
        <p:blipFill>
          <a:blip r:embed="rId3"/>
          <a:stretch>
            <a:fillRect/>
          </a:stretch>
        </p:blipFill>
        <p:spPr>
          <a:xfrm>
            <a:off x="7678107" y="3041995"/>
            <a:ext cx="3424338" cy="1557430"/>
          </a:xfrm>
          <a:prstGeom prst="rect">
            <a:avLst/>
          </a:prstGeom>
        </p:spPr>
      </p:pic>
      <p:pic>
        <p:nvPicPr>
          <p:cNvPr id="32" name="Picture 31">
            <a:extLst>
              <a:ext uri="{FF2B5EF4-FFF2-40B4-BE49-F238E27FC236}">
                <a16:creationId xmlns:a16="http://schemas.microsoft.com/office/drawing/2014/main" id="{1AACFACF-342A-4CDF-97FA-4BD5BDF1A7CB}"/>
              </a:ext>
            </a:extLst>
          </p:cNvPr>
          <p:cNvPicPr>
            <a:picLocks noChangeAspect="1"/>
          </p:cNvPicPr>
          <p:nvPr/>
        </p:nvPicPr>
        <p:blipFill>
          <a:blip r:embed="rId4"/>
          <a:stretch>
            <a:fillRect/>
          </a:stretch>
        </p:blipFill>
        <p:spPr>
          <a:xfrm>
            <a:off x="6575617" y="1193768"/>
            <a:ext cx="3130081" cy="1436307"/>
          </a:xfrm>
          <a:prstGeom prst="rect">
            <a:avLst/>
          </a:prstGeom>
        </p:spPr>
      </p:pic>
      <p:grpSp>
        <p:nvGrpSpPr>
          <p:cNvPr id="48" name="Group 47">
            <a:extLst>
              <a:ext uri="{FF2B5EF4-FFF2-40B4-BE49-F238E27FC236}">
                <a16:creationId xmlns:a16="http://schemas.microsoft.com/office/drawing/2014/main" id="{D28DDC47-E3BC-4DD6-BBE9-32A3C816CF93}"/>
              </a:ext>
            </a:extLst>
          </p:cNvPr>
          <p:cNvGrpSpPr/>
          <p:nvPr/>
        </p:nvGrpSpPr>
        <p:grpSpPr>
          <a:xfrm>
            <a:off x="750794" y="1636123"/>
            <a:ext cx="713232" cy="713232"/>
            <a:chOff x="418643" y="1484526"/>
            <a:chExt cx="713232" cy="713232"/>
          </a:xfrm>
        </p:grpSpPr>
        <p:sp>
          <p:nvSpPr>
            <p:cNvPr id="49" name="Freeform 5">
              <a:extLst>
                <a:ext uri="{FF2B5EF4-FFF2-40B4-BE49-F238E27FC236}">
                  <a16:creationId xmlns:a16="http://schemas.microsoft.com/office/drawing/2014/main" id="{00A44A02-20A4-452F-BC24-A9785CCDF122}"/>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50" name="Freeform 6">
              <a:extLst>
                <a:ext uri="{FF2B5EF4-FFF2-40B4-BE49-F238E27FC236}">
                  <a16:creationId xmlns:a16="http://schemas.microsoft.com/office/drawing/2014/main" id="{CE99439D-C195-4463-9CBF-1124F390737B}"/>
                </a:ext>
              </a:extLst>
            </p:cNvPr>
            <p:cNvSpPr>
              <a:spLocks noEditPoints="1"/>
            </p:cNvSpPr>
            <p:nvPr/>
          </p:nvSpPr>
          <p:spPr bwMode="auto">
            <a:xfrm>
              <a:off x="467692" y="1534153"/>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1" name="Text Placeholder 5">
            <a:extLst>
              <a:ext uri="{FF2B5EF4-FFF2-40B4-BE49-F238E27FC236}">
                <a16:creationId xmlns:a16="http://schemas.microsoft.com/office/drawing/2014/main" id="{8ADCC08C-4E23-4F27-8753-ECF8BC2DDF15}"/>
              </a:ext>
            </a:extLst>
          </p:cNvPr>
          <p:cNvSpPr>
            <a:spLocks noGrp="1"/>
          </p:cNvSpPr>
          <p:nvPr>
            <p:ph type="body" sz="quarter" idx="11"/>
          </p:nvPr>
        </p:nvSpPr>
        <p:spPr>
          <a:xfrm>
            <a:off x="1696671" y="1877131"/>
            <a:ext cx="4768150" cy="231217"/>
          </a:xfrm>
        </p:spPr>
        <p:txBody>
          <a:bodyPr/>
          <a:lstStyle/>
          <a:p>
            <a:pPr lvl="1"/>
            <a:r>
              <a:rPr lang="en-US" sz="2000" dirty="0"/>
              <a:t>Review Invoiced Charges in Cost Analysis</a:t>
            </a:r>
          </a:p>
        </p:txBody>
      </p:sp>
      <p:grpSp>
        <p:nvGrpSpPr>
          <p:cNvPr id="52" name="Group 51">
            <a:extLst>
              <a:ext uri="{FF2B5EF4-FFF2-40B4-BE49-F238E27FC236}">
                <a16:creationId xmlns:a16="http://schemas.microsoft.com/office/drawing/2014/main" id="{89C1A34C-D5C1-482D-BCE7-5268D5227900}"/>
              </a:ext>
            </a:extLst>
          </p:cNvPr>
          <p:cNvGrpSpPr/>
          <p:nvPr/>
        </p:nvGrpSpPr>
        <p:grpSpPr>
          <a:xfrm>
            <a:off x="774108" y="3464095"/>
            <a:ext cx="713232" cy="713232"/>
            <a:chOff x="418643" y="2531489"/>
            <a:chExt cx="713232" cy="713232"/>
          </a:xfrm>
        </p:grpSpPr>
        <p:sp>
          <p:nvSpPr>
            <p:cNvPr id="53" name="Freeform 5">
              <a:extLst>
                <a:ext uri="{FF2B5EF4-FFF2-40B4-BE49-F238E27FC236}">
                  <a16:creationId xmlns:a16="http://schemas.microsoft.com/office/drawing/2014/main" id="{A855B007-1BD7-415F-941F-375C205396ED}"/>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4" name="Freeform 6">
              <a:extLst>
                <a:ext uri="{FF2B5EF4-FFF2-40B4-BE49-F238E27FC236}">
                  <a16:creationId xmlns:a16="http://schemas.microsoft.com/office/drawing/2014/main" id="{CD1FDCA8-9C44-4D14-8427-0C965297EE39}"/>
                </a:ext>
              </a:extLst>
            </p:cNvPr>
            <p:cNvSpPr>
              <a:spLocks noEditPoints="1"/>
            </p:cNvSpPr>
            <p:nvPr/>
          </p:nvSpPr>
          <p:spPr bwMode="auto">
            <a:xfrm>
              <a:off x="468269" y="2582270"/>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5" name="Text Placeholder 1">
            <a:extLst>
              <a:ext uri="{FF2B5EF4-FFF2-40B4-BE49-F238E27FC236}">
                <a16:creationId xmlns:a16="http://schemas.microsoft.com/office/drawing/2014/main" id="{AE2B1C9E-DD45-46FB-81BD-79BFBF4CA70B}"/>
              </a:ext>
            </a:extLst>
          </p:cNvPr>
          <p:cNvSpPr>
            <a:spLocks noGrp="1"/>
          </p:cNvSpPr>
          <p:nvPr>
            <p:ph type="body" sz="quarter" idx="15"/>
          </p:nvPr>
        </p:nvSpPr>
        <p:spPr>
          <a:xfrm>
            <a:off x="1696671" y="3705102"/>
            <a:ext cx="4768150" cy="231217"/>
          </a:xfrm>
        </p:spPr>
        <p:txBody>
          <a:bodyPr/>
          <a:lstStyle/>
          <a:p>
            <a:pPr lvl="1"/>
            <a:r>
              <a:rPr lang="en-US" sz="2000" dirty="0"/>
              <a:t>View Cost Breakdown by Azure Resource</a:t>
            </a:r>
          </a:p>
        </p:txBody>
      </p:sp>
      <p:grpSp>
        <p:nvGrpSpPr>
          <p:cNvPr id="56" name="Group 55">
            <a:extLst>
              <a:ext uri="{FF2B5EF4-FFF2-40B4-BE49-F238E27FC236}">
                <a16:creationId xmlns:a16="http://schemas.microsoft.com/office/drawing/2014/main" id="{A329F561-1B7A-41AC-A7A5-C8917058659A}"/>
              </a:ext>
            </a:extLst>
          </p:cNvPr>
          <p:cNvGrpSpPr/>
          <p:nvPr/>
        </p:nvGrpSpPr>
        <p:grpSpPr>
          <a:xfrm>
            <a:off x="750794" y="5117768"/>
            <a:ext cx="713232" cy="713232"/>
            <a:chOff x="418643" y="3578452"/>
            <a:chExt cx="713232" cy="713232"/>
          </a:xfrm>
        </p:grpSpPr>
        <p:sp>
          <p:nvSpPr>
            <p:cNvPr id="57" name="Freeform 5">
              <a:extLst>
                <a:ext uri="{FF2B5EF4-FFF2-40B4-BE49-F238E27FC236}">
                  <a16:creationId xmlns:a16="http://schemas.microsoft.com/office/drawing/2014/main" id="{1C0593DC-B03C-40CD-AC72-7E697C7994A5}"/>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8" name="Freeform 6">
              <a:extLst>
                <a:ext uri="{FF2B5EF4-FFF2-40B4-BE49-F238E27FC236}">
                  <a16:creationId xmlns:a16="http://schemas.microsoft.com/office/drawing/2014/main" id="{D3BE846D-A066-4439-B76B-A030BDF67501}"/>
                </a:ext>
              </a:extLst>
            </p:cNvPr>
            <p:cNvSpPr>
              <a:spLocks noEditPoints="1"/>
            </p:cNvSpPr>
            <p:nvPr/>
          </p:nvSpPr>
          <p:spPr bwMode="auto">
            <a:xfrm>
              <a:off x="468269" y="3629233"/>
              <a:ext cx="615134" cy="613979"/>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9" name="Text Placeholder 2">
            <a:extLst>
              <a:ext uri="{FF2B5EF4-FFF2-40B4-BE49-F238E27FC236}">
                <a16:creationId xmlns:a16="http://schemas.microsoft.com/office/drawing/2014/main" id="{D373596F-9FBD-45CE-9C1C-897F8A1AADDD}"/>
              </a:ext>
            </a:extLst>
          </p:cNvPr>
          <p:cNvSpPr>
            <a:spLocks noGrp="1"/>
          </p:cNvSpPr>
          <p:nvPr>
            <p:ph type="body" sz="quarter" idx="17"/>
          </p:nvPr>
        </p:nvSpPr>
        <p:spPr>
          <a:xfrm>
            <a:off x="1696671" y="5249172"/>
            <a:ext cx="5173665" cy="462050"/>
          </a:xfrm>
        </p:spPr>
        <p:txBody>
          <a:bodyPr anchor="ctr"/>
          <a:lstStyle/>
          <a:p>
            <a:pPr lvl="1"/>
            <a:r>
              <a:rPr lang="en-US" sz="2000" dirty="0"/>
              <a:t>View Cost Breakdown by Selected Dimensions</a:t>
            </a:r>
          </a:p>
        </p:txBody>
      </p:sp>
      <p:pic>
        <p:nvPicPr>
          <p:cNvPr id="14" name="Picture 13">
            <a:extLst>
              <a:ext uri="{FF2B5EF4-FFF2-40B4-BE49-F238E27FC236}">
                <a16:creationId xmlns:a16="http://schemas.microsoft.com/office/drawing/2014/main" id="{160490FE-FBE5-4E0D-A394-83E6681FA98D}"/>
              </a:ext>
            </a:extLst>
          </p:cNvPr>
          <p:cNvPicPr>
            <a:picLocks noChangeAspect="1"/>
          </p:cNvPicPr>
          <p:nvPr/>
        </p:nvPicPr>
        <p:blipFill>
          <a:blip r:embed="rId5"/>
          <a:stretch>
            <a:fillRect/>
          </a:stretch>
        </p:blipFill>
        <p:spPr>
          <a:xfrm>
            <a:off x="7209731" y="5013350"/>
            <a:ext cx="2132698" cy="1436307"/>
          </a:xfrm>
          <a:prstGeom prst="rect">
            <a:avLst/>
          </a:prstGeom>
        </p:spPr>
      </p:pic>
    </p:spTree>
    <p:extLst>
      <p:ext uri="{BB962C8B-B14F-4D97-AF65-F5344CB8AC3E}">
        <p14:creationId xmlns:p14="http://schemas.microsoft.com/office/powerpoint/2010/main" val="30442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P spid="55" grpId="0" build="p"/>
      <p:bldP spid="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4474" y="413613"/>
            <a:ext cx="11306469" cy="523089"/>
          </a:xfrm>
        </p:spPr>
        <p:txBody>
          <a:bodyPr/>
          <a:lstStyle/>
          <a:p>
            <a:r>
              <a:rPr lang="en-US" dirty="0">
                <a:latin typeface="+mn-lt"/>
              </a:rPr>
              <a:t>View Costs by Day or Month</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7286" y="1027269"/>
            <a:ext cx="10017075" cy="769441"/>
          </a:xfrm>
        </p:spPr>
        <p:txBody>
          <a:bodyPr/>
          <a:lstStyle/>
          <a:p>
            <a:pPr>
              <a:spcAft>
                <a:spcPts val="1200"/>
              </a:spcAft>
            </a:pPr>
            <a:r>
              <a:rPr lang="en-US" sz="2200" b="1" dirty="0">
                <a:latin typeface="Segoe UI Light" panose="020B0502040204020203" pitchFamily="34" charset="0"/>
                <a:cs typeface="Segoe UI Light" panose="020B0502040204020203" pitchFamily="34" charset="0"/>
              </a:rPr>
              <a:t>Monthly or Daily: Cost Management + Billing &gt; Cost Management &gt; Cost Analysis</a:t>
            </a:r>
          </a:p>
        </p:txBody>
      </p:sp>
      <p:pic>
        <p:nvPicPr>
          <p:cNvPr id="10" name="Picture 9">
            <a:extLst>
              <a:ext uri="{FF2B5EF4-FFF2-40B4-BE49-F238E27FC236}">
                <a16:creationId xmlns:a16="http://schemas.microsoft.com/office/drawing/2014/main" id="{CC8826B0-56C4-42FB-8CA5-55D1714BF6EB}"/>
              </a:ext>
            </a:extLst>
          </p:cNvPr>
          <p:cNvPicPr>
            <a:picLocks noChangeAspect="1"/>
          </p:cNvPicPr>
          <p:nvPr/>
        </p:nvPicPr>
        <p:blipFill>
          <a:blip r:embed="rId3"/>
          <a:stretch>
            <a:fillRect/>
          </a:stretch>
        </p:blipFill>
        <p:spPr>
          <a:xfrm>
            <a:off x="1552353" y="1535487"/>
            <a:ext cx="8105921" cy="4908900"/>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9708" y="440494"/>
            <a:ext cx="11341268" cy="680196"/>
          </a:xfrm>
        </p:spPr>
        <p:txBody>
          <a:bodyPr/>
          <a:lstStyle/>
          <a:p>
            <a:r>
              <a:rPr lang="en-US" dirty="0">
                <a:latin typeface="+mn-lt"/>
              </a:rPr>
              <a:t>View Reservation Charges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533" y="1232770"/>
            <a:ext cx="4780148" cy="1728678"/>
          </a:xfrm>
        </p:spPr>
        <p:txBody>
          <a:bodyPr/>
          <a:lstStyle/>
          <a:p>
            <a:pPr>
              <a:spcAft>
                <a:spcPts val="1800"/>
              </a:spcAft>
            </a:pPr>
            <a:r>
              <a:rPr lang="en-US" sz="2200" b="1" dirty="0">
                <a:latin typeface="Segoe UI Light" panose="020B0502040204020203" pitchFamily="34" charset="0"/>
                <a:cs typeface="Segoe UI Light" panose="020B0502040204020203" pitchFamily="34" charset="0"/>
              </a:rPr>
              <a:t>Actual cost</a:t>
            </a:r>
            <a:r>
              <a:rPr lang="en-US" sz="2200" dirty="0">
                <a:latin typeface="Segoe UI Light" panose="020B0502040204020203" pitchFamily="34" charset="0"/>
                <a:cs typeface="Segoe UI Light" panose="020B0502040204020203" pitchFamily="34" charset="0"/>
              </a:rPr>
              <a:t> – The purchase as it appears on the bill</a:t>
            </a:r>
          </a:p>
          <a:p>
            <a:pPr>
              <a:spcAft>
                <a:spcPts val="980"/>
              </a:spcAft>
            </a:pPr>
            <a:r>
              <a:rPr lang="en-US" sz="2200" b="1" dirty="0">
                <a:latin typeface="Segoe UI Light" panose="020B0502040204020203" pitchFamily="34" charset="0"/>
                <a:cs typeface="Segoe UI Light" panose="020B0502040204020203" pitchFamily="34" charset="0"/>
              </a:rPr>
              <a:t>Amortized cost</a:t>
            </a:r>
            <a:r>
              <a:rPr lang="en-US" sz="2200" dirty="0">
                <a:latin typeface="Segoe UI Light" panose="020B0502040204020203" pitchFamily="34" charset="0"/>
                <a:cs typeface="Segoe UI Light" panose="020B0502040204020203" pitchFamily="34" charset="0"/>
              </a:rPr>
              <a:t> - Amortized cost over the duration of the reservation term </a:t>
            </a:r>
          </a:p>
        </p:txBody>
      </p:sp>
      <p:sp>
        <p:nvSpPr>
          <p:cNvPr id="7" name="TextBox 6">
            <a:extLst>
              <a:ext uri="{FF2B5EF4-FFF2-40B4-BE49-F238E27FC236}">
                <a16:creationId xmlns:a16="http://schemas.microsoft.com/office/drawing/2014/main" id="{C5264555-696E-47B8-BF13-3AC82F43D879}"/>
              </a:ext>
            </a:extLst>
          </p:cNvPr>
          <p:cNvSpPr txBox="1"/>
          <p:nvPr/>
        </p:nvSpPr>
        <p:spPr>
          <a:xfrm>
            <a:off x="514533" y="4101966"/>
            <a:ext cx="2503773" cy="1446550"/>
          </a:xfrm>
          <a:prstGeom prst="rect">
            <a:avLst/>
          </a:prstGeom>
          <a:noFill/>
        </p:spPr>
        <p:txBody>
          <a:bodyPr wrap="square">
            <a:spAutoFit/>
          </a:bodyPr>
          <a:lstStyle/>
          <a:p>
            <a:r>
              <a:rPr lang="en-US" sz="2200" dirty="0">
                <a:latin typeface="Segoe UI Light" panose="020B0502040204020203" pitchFamily="34" charset="0"/>
                <a:cs typeface="Segoe UI Light" panose="020B0502040204020203" pitchFamily="34" charset="0"/>
              </a:rPr>
              <a:t>After purchasing a reservation, it's important to track utilization</a:t>
            </a:r>
          </a:p>
        </p:txBody>
      </p:sp>
      <p:pic>
        <p:nvPicPr>
          <p:cNvPr id="6" name="Picture 5">
            <a:extLst>
              <a:ext uri="{FF2B5EF4-FFF2-40B4-BE49-F238E27FC236}">
                <a16:creationId xmlns:a16="http://schemas.microsoft.com/office/drawing/2014/main" id="{AB7B5C04-375F-43B1-BFEB-ECFAB0EF5639}"/>
              </a:ext>
            </a:extLst>
          </p:cNvPr>
          <p:cNvPicPr>
            <a:picLocks noChangeAspect="1"/>
          </p:cNvPicPr>
          <p:nvPr/>
        </p:nvPicPr>
        <p:blipFill>
          <a:blip r:embed="rId3"/>
          <a:stretch>
            <a:fillRect/>
          </a:stretch>
        </p:blipFill>
        <p:spPr>
          <a:xfrm>
            <a:off x="3297277" y="3345517"/>
            <a:ext cx="8664708" cy="3187720"/>
          </a:xfrm>
          <a:prstGeom prst="rect">
            <a:avLst/>
          </a:prstGeom>
        </p:spPr>
      </p:pic>
      <p:pic>
        <p:nvPicPr>
          <p:cNvPr id="9" name="Picture 8">
            <a:extLst>
              <a:ext uri="{FF2B5EF4-FFF2-40B4-BE49-F238E27FC236}">
                <a16:creationId xmlns:a16="http://schemas.microsoft.com/office/drawing/2014/main" id="{FD2BDB74-D025-4DB1-8833-7FED19393545}"/>
              </a:ext>
            </a:extLst>
          </p:cNvPr>
          <p:cNvPicPr>
            <a:picLocks noChangeAspect="1"/>
          </p:cNvPicPr>
          <p:nvPr/>
        </p:nvPicPr>
        <p:blipFill>
          <a:blip r:embed="rId4"/>
          <a:stretch>
            <a:fillRect/>
          </a:stretch>
        </p:blipFill>
        <p:spPr>
          <a:xfrm>
            <a:off x="7056923" y="1028655"/>
            <a:ext cx="1951592" cy="1830201"/>
          </a:xfrm>
          <a:prstGeom prst="rect">
            <a:avLst/>
          </a:prstGeom>
        </p:spPr>
      </p:pic>
      <p:cxnSp>
        <p:nvCxnSpPr>
          <p:cNvPr id="13" name="Straight Connector 12">
            <a:extLst>
              <a:ext uri="{FF2B5EF4-FFF2-40B4-BE49-F238E27FC236}">
                <a16:creationId xmlns:a16="http://schemas.microsoft.com/office/drawing/2014/main" id="{476D5406-B8B4-48F0-87A8-F864F21211E2}"/>
              </a:ext>
            </a:extLst>
          </p:cNvPr>
          <p:cNvCxnSpPr>
            <a:cxnSpLocks/>
          </p:cNvCxnSpPr>
          <p:nvPr/>
        </p:nvCxnSpPr>
        <p:spPr>
          <a:xfrm>
            <a:off x="4706754" y="1719431"/>
            <a:ext cx="2627697" cy="629905"/>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9951-C8D1-444B-90E1-EF0FB9BC5FCB}"/>
              </a:ext>
            </a:extLst>
          </p:cNvPr>
          <p:cNvCxnSpPr>
            <a:cxnSpLocks/>
          </p:cNvCxnSpPr>
          <p:nvPr/>
        </p:nvCxnSpPr>
        <p:spPr>
          <a:xfrm flipH="1">
            <a:off x="4831883" y="2618072"/>
            <a:ext cx="2502568" cy="48126"/>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4908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355330"/>
            <a:ext cx="11341268" cy="680196"/>
          </a:xfrm>
        </p:spPr>
        <p:txBody>
          <a:bodyPr/>
          <a:lstStyle/>
          <a:p>
            <a:r>
              <a:rPr lang="en-US" dirty="0">
                <a:latin typeface="+mn-lt"/>
              </a:rPr>
              <a:t>View Costs for a Specific Tag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1956" y="1249978"/>
            <a:ext cx="10583672" cy="1945917"/>
          </a:xfrm>
        </p:spPr>
        <p:txBody>
          <a:bodyPr/>
          <a:lstStyle/>
          <a:p>
            <a:r>
              <a:rPr lang="en-US" sz="2200" dirty="0">
                <a:latin typeface="Segoe UI Light" panose="020B0502040204020203" pitchFamily="34" charset="0"/>
                <a:cs typeface="Segoe UI Light" panose="020B0502040204020203" pitchFamily="34" charset="0"/>
              </a:rPr>
              <a:t>Support for tags applies to usage reported after is tag was applied to the resource </a:t>
            </a:r>
          </a:p>
          <a:p>
            <a:pPr marL="504217" indent="-504217">
              <a:buFont typeface="+mj-lt"/>
              <a:buAutoNum type="arabicPeriod"/>
            </a:pPr>
            <a:r>
              <a:rPr lang="en-US" sz="2200" dirty="0">
                <a:latin typeface="Segoe UI Light" panose="020B0502040204020203" pitchFamily="34" charset="0"/>
                <a:cs typeface="Segoe UI Light" panose="020B0502040204020203" pitchFamily="34" charset="0"/>
              </a:rPr>
              <a:t>Cost Management + Billing &gt; Cost Management &gt; Cost analysis</a:t>
            </a:r>
          </a:p>
          <a:p>
            <a:pPr marL="504217" indent="-504217">
              <a:buFont typeface="+mj-lt"/>
              <a:buAutoNum type="arabicPeriod"/>
            </a:pPr>
            <a:r>
              <a:rPr lang="en-US" sz="2200" dirty="0">
                <a:latin typeface="Segoe UI Light" panose="020B0502040204020203" pitchFamily="34" charset="0"/>
                <a:cs typeface="Segoe UI Light" panose="020B0502040204020203" pitchFamily="34" charset="0"/>
              </a:rPr>
              <a:t>Select Group by for the tag</a:t>
            </a: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0EBBA14E-D005-4CB0-9BE3-1B532FADE469}"/>
              </a:ext>
            </a:extLst>
          </p:cNvPr>
          <p:cNvPicPr>
            <a:picLocks noChangeAspect="1"/>
          </p:cNvPicPr>
          <p:nvPr/>
        </p:nvPicPr>
        <p:blipFill>
          <a:blip r:embed="rId3"/>
          <a:stretch>
            <a:fillRect/>
          </a:stretch>
        </p:blipFill>
        <p:spPr>
          <a:xfrm>
            <a:off x="966300" y="3041891"/>
            <a:ext cx="8697749" cy="3460779"/>
          </a:xfrm>
          <a:prstGeom prst="rect">
            <a:avLst/>
          </a:prstGeom>
        </p:spPr>
      </p:pic>
    </p:spTree>
    <p:extLst>
      <p:ext uri="{BB962C8B-B14F-4D97-AF65-F5344CB8AC3E}">
        <p14:creationId xmlns:p14="http://schemas.microsoft.com/office/powerpoint/2010/main" val="1631120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454932"/>
            <a:ext cx="11341268" cy="680196"/>
          </a:xfrm>
        </p:spPr>
        <p:txBody>
          <a:bodyPr/>
          <a:lstStyle/>
          <a:p>
            <a:r>
              <a:rPr lang="en-US" dirty="0">
                <a:latin typeface="+mn-lt"/>
              </a:rPr>
              <a:t>Download Usage Details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8398" y="1061003"/>
            <a:ext cx="9464578" cy="974626"/>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Cost Management + Billing &gt; Billing &gt; Usage + charges</a:t>
            </a:r>
            <a:endParaRPr lang="en-US" sz="2200" dirty="0">
              <a:latin typeface="Segoe UI Light" panose="020B0502040204020203" pitchFamily="34" charset="0"/>
              <a:cs typeface="Segoe UI Light" panose="020B0502040204020203" pitchFamily="34" charset="0"/>
            </a:endParaRPr>
          </a:p>
          <a:p>
            <a:r>
              <a:rPr lang="en-US" sz="2200" b="1" dirty="0">
                <a:latin typeface="Segoe UI Light" panose="020B0502040204020203" pitchFamily="34" charset="0"/>
                <a:cs typeface="Segoe UI Light" panose="020B0502040204020203" pitchFamily="34" charset="0"/>
              </a:rPr>
              <a:t>Select the line item to download from and click the download symbol</a:t>
            </a:r>
            <a:endParaRPr lang="en-US" sz="22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26738603-8FAC-4518-9A46-D9B9CA856BCC}"/>
              </a:ext>
            </a:extLst>
          </p:cNvPr>
          <p:cNvPicPr>
            <a:picLocks noChangeAspect="1"/>
          </p:cNvPicPr>
          <p:nvPr/>
        </p:nvPicPr>
        <p:blipFill>
          <a:blip r:embed="rId3"/>
          <a:stretch>
            <a:fillRect/>
          </a:stretch>
        </p:blipFill>
        <p:spPr>
          <a:xfrm>
            <a:off x="510083" y="2393426"/>
            <a:ext cx="8472549" cy="4289973"/>
          </a:xfrm>
          <a:prstGeom prst="rect">
            <a:avLst/>
          </a:prstGeom>
        </p:spPr>
      </p:pic>
    </p:spTree>
    <p:extLst>
      <p:ext uri="{BB962C8B-B14F-4D97-AF65-F5344CB8AC3E}">
        <p14:creationId xmlns:p14="http://schemas.microsoft.com/office/powerpoint/2010/main" val="705702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5" y="466265"/>
            <a:ext cx="11306469" cy="403137"/>
          </a:xfrm>
        </p:spPr>
        <p:txBody>
          <a:bodyPr/>
          <a:lstStyle/>
          <a:p>
            <a:r>
              <a:rPr lang="en-US" sz="3200" dirty="0">
                <a:latin typeface="+mn-lt"/>
              </a:rPr>
              <a:t>View Monthly EA Cost Breakdown</a:t>
            </a:r>
          </a:p>
        </p:txBody>
      </p:sp>
      <p:sp>
        <p:nvSpPr>
          <p:cNvPr id="6" name="Text Placeholder 5"/>
          <p:cNvSpPr>
            <a:spLocks noGrp="1"/>
          </p:cNvSpPr>
          <p:nvPr>
            <p:ph type="body" sz="quarter" idx="11"/>
          </p:nvPr>
        </p:nvSpPr>
        <p:spPr>
          <a:xfrm>
            <a:off x="497891" y="1369190"/>
            <a:ext cx="3001074" cy="1769715"/>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Monthly EA Cost Breakdown</a:t>
            </a:r>
          </a:p>
          <a:p>
            <a:pPr marL="457200" indent="-457200">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Overview</a:t>
            </a:r>
          </a:p>
          <a:p>
            <a:pPr marL="457200" indent="-457200">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Click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Breakdown</a:t>
            </a:r>
          </a:p>
        </p:txBody>
      </p:sp>
      <p:sp>
        <p:nvSpPr>
          <p:cNvPr id="2" name="Text Placeholder 1"/>
          <p:cNvSpPr>
            <a:spLocks noGrp="1"/>
          </p:cNvSpPr>
          <p:nvPr>
            <p:ph type="body" sz="quarter" idx="15"/>
          </p:nvPr>
        </p:nvSpPr>
        <p:spPr>
          <a:xfrm>
            <a:off x="4051926" y="1374003"/>
            <a:ext cx="3506446" cy="2000548"/>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Enrollment Monthly Cost by Term</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Cost Management &gt; Cost</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Select your enrollment and set the enrollment term</a:t>
            </a:r>
          </a:p>
        </p:txBody>
      </p:sp>
      <p:sp>
        <p:nvSpPr>
          <p:cNvPr id="3" name="Text Placeholder 2"/>
          <p:cNvSpPr>
            <a:spLocks noGrp="1"/>
          </p:cNvSpPr>
          <p:nvPr>
            <p:ph type="body" sz="quarter" idx="17"/>
          </p:nvPr>
        </p:nvSpPr>
        <p:spPr>
          <a:xfrm>
            <a:off x="8256018" y="1340312"/>
            <a:ext cx="3506446" cy="2231380"/>
          </a:xfrm>
        </p:spPr>
        <p:txBody>
          <a:bodyPr/>
          <a:lstStyle/>
          <a:p>
            <a:pPr>
              <a:spcAft>
                <a:spcPts val="588"/>
              </a:spcAft>
            </a:pPr>
            <a:r>
              <a:rPr lang="en-US" sz="1800" dirty="0">
                <a:solidFill>
                  <a:srgbClr val="0877D3"/>
                </a:solidFill>
                <a:latin typeface="Segoe UI Light" panose="020B0502040204020203" pitchFamily="34" charset="0"/>
                <a:cs typeface="Segoe UI Light" panose="020B0502040204020203" pitchFamily="34" charset="0"/>
              </a:rPr>
              <a:t>View EA Enrollment Accumulated Costs</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Navigate to </a:t>
            </a:r>
            <a:r>
              <a:rPr lang="en-US" sz="1800" dirty="0">
                <a:solidFill>
                  <a:schemeClr val="tx1">
                    <a:lumMod val="75000"/>
                    <a:lumOff val="25000"/>
                  </a:schemeClr>
                </a:solidFill>
                <a:latin typeface="Segoe UI Light" panose="020B0502040204020203" pitchFamily="34" charset="0"/>
                <a:cs typeface="Segoe UI Light" panose="020B0502040204020203" pitchFamily="34" charset="0"/>
              </a:rPr>
              <a:t>Cost Management + Billing &gt; Cost Management &gt; Cost analysis</a:t>
            </a:r>
          </a:p>
          <a:p>
            <a:pPr marL="336145" indent="-336145">
              <a:spcAft>
                <a:spcPts val="588"/>
              </a:spcAft>
              <a:buFont typeface="+mj-lt"/>
              <a:buAutoNum type="arabicPeriod"/>
            </a:pPr>
            <a:r>
              <a:rPr lang="en-US" sz="1800" b="0" dirty="0">
                <a:solidFill>
                  <a:schemeClr val="tx1">
                    <a:lumMod val="75000"/>
                    <a:lumOff val="25000"/>
                  </a:schemeClr>
                </a:solidFill>
                <a:latin typeface="Segoe UI Light" panose="020B0502040204020203" pitchFamily="34" charset="0"/>
                <a:cs typeface="Segoe UI Light" panose="020B0502040204020203" pitchFamily="34" charset="0"/>
              </a:rPr>
              <a:t>Select the enrollment and then view the current accumulated costs</a:t>
            </a:r>
          </a:p>
        </p:txBody>
      </p:sp>
      <p:pic>
        <p:nvPicPr>
          <p:cNvPr id="8" name="Picture 7">
            <a:extLst>
              <a:ext uri="{FF2B5EF4-FFF2-40B4-BE49-F238E27FC236}">
                <a16:creationId xmlns:a16="http://schemas.microsoft.com/office/drawing/2014/main" id="{E9BF445B-DFD8-47BF-A6FA-3B87FC6F739E}"/>
              </a:ext>
            </a:extLst>
          </p:cNvPr>
          <p:cNvPicPr>
            <a:picLocks noChangeAspect="1"/>
          </p:cNvPicPr>
          <p:nvPr/>
        </p:nvPicPr>
        <p:blipFill>
          <a:blip r:embed="rId3"/>
          <a:stretch>
            <a:fillRect/>
          </a:stretch>
        </p:blipFill>
        <p:spPr>
          <a:xfrm>
            <a:off x="8256018" y="3712535"/>
            <a:ext cx="3322385" cy="2409799"/>
          </a:xfrm>
          <a:prstGeom prst="rect">
            <a:avLst/>
          </a:prstGeom>
        </p:spPr>
      </p:pic>
      <p:pic>
        <p:nvPicPr>
          <p:cNvPr id="10" name="Picture 9">
            <a:extLst>
              <a:ext uri="{FF2B5EF4-FFF2-40B4-BE49-F238E27FC236}">
                <a16:creationId xmlns:a16="http://schemas.microsoft.com/office/drawing/2014/main" id="{23565F04-3195-48B6-BF12-71772A9D6A07}"/>
              </a:ext>
            </a:extLst>
          </p:cNvPr>
          <p:cNvPicPr>
            <a:picLocks noChangeAspect="1"/>
          </p:cNvPicPr>
          <p:nvPr/>
        </p:nvPicPr>
        <p:blipFill>
          <a:blip r:embed="rId4"/>
          <a:stretch>
            <a:fillRect/>
          </a:stretch>
        </p:blipFill>
        <p:spPr>
          <a:xfrm>
            <a:off x="4051926" y="3712535"/>
            <a:ext cx="3624674" cy="1706096"/>
          </a:xfrm>
          <a:prstGeom prst="rect">
            <a:avLst/>
          </a:prstGeom>
        </p:spPr>
      </p:pic>
      <p:pic>
        <p:nvPicPr>
          <p:cNvPr id="12" name="Picture 11">
            <a:extLst>
              <a:ext uri="{FF2B5EF4-FFF2-40B4-BE49-F238E27FC236}">
                <a16:creationId xmlns:a16="http://schemas.microsoft.com/office/drawing/2014/main" id="{89214ACB-1095-4B74-8F0C-7BE1DAFD257E}"/>
              </a:ext>
            </a:extLst>
          </p:cNvPr>
          <p:cNvPicPr>
            <a:picLocks noChangeAspect="1"/>
          </p:cNvPicPr>
          <p:nvPr/>
        </p:nvPicPr>
        <p:blipFill>
          <a:blip r:embed="rId5"/>
          <a:stretch>
            <a:fillRect/>
          </a:stretch>
        </p:blipFill>
        <p:spPr>
          <a:xfrm>
            <a:off x="455995" y="3610207"/>
            <a:ext cx="3084867" cy="1833744"/>
          </a:xfrm>
          <a:prstGeom prst="rect">
            <a:avLst/>
          </a:prstGeom>
        </p:spPr>
      </p:pic>
    </p:spTree>
    <p:extLst>
      <p:ext uri="{BB962C8B-B14F-4D97-AF65-F5344CB8AC3E}">
        <p14:creationId xmlns:p14="http://schemas.microsoft.com/office/powerpoint/2010/main" val="5763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724572" y="3209073"/>
            <a:ext cx="9723652" cy="906884"/>
          </a:xfrm>
        </p:spPr>
        <p:txBody>
          <a:bodyPr/>
          <a:lstStyle/>
          <a:p>
            <a:r>
              <a:rPr lang="en-US" sz="3600" dirty="0">
                <a:latin typeface="+mn-lt"/>
              </a:rPr>
              <a:t>Cost Optimization Checklists</a:t>
            </a:r>
          </a:p>
        </p:txBody>
      </p:sp>
      <p:grpSp>
        <p:nvGrpSpPr>
          <p:cNvPr id="4" name="Group 3" descr="Icon of bar charts with a dollar sign">
            <a:extLst>
              <a:ext uri="{FF2B5EF4-FFF2-40B4-BE49-F238E27FC236}">
                <a16:creationId xmlns:a16="http://schemas.microsoft.com/office/drawing/2014/main" id="{0922D739-9FA8-4E64-92F9-CBB1E0E47F42}"/>
              </a:ext>
            </a:extLst>
          </p:cNvPr>
          <p:cNvGrpSpPr/>
          <p:nvPr/>
        </p:nvGrpSpPr>
        <p:grpSpPr>
          <a:xfrm>
            <a:off x="10448224" y="5308332"/>
            <a:ext cx="1155915" cy="1096968"/>
            <a:chOff x="1867543" y="1825878"/>
            <a:chExt cx="780288" cy="781812"/>
          </a:xfrm>
        </p:grpSpPr>
        <p:pic>
          <p:nvPicPr>
            <p:cNvPr id="6" name="Picture 5">
              <a:extLst>
                <a:ext uri="{FF2B5EF4-FFF2-40B4-BE49-F238E27FC236}">
                  <a16:creationId xmlns:a16="http://schemas.microsoft.com/office/drawing/2014/main" id="{D2E736A3-2266-42E5-9EDF-9741BD11B048}"/>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7" name="Picture 6" descr="Icon of bar charts with a dollar sign">
              <a:extLst>
                <a:ext uri="{FF2B5EF4-FFF2-40B4-BE49-F238E27FC236}">
                  <a16:creationId xmlns:a16="http://schemas.microsoft.com/office/drawing/2014/main" id="{FE7B5DA7-B3DC-44DB-8F52-8F490CD1FDC0}"/>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7342382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8777" y="575662"/>
            <a:ext cx="11306469" cy="403079"/>
          </a:xfrm>
        </p:spPr>
        <p:txBody>
          <a:bodyPr/>
          <a:lstStyle/>
          <a:p>
            <a:r>
              <a:rPr lang="en-US" dirty="0">
                <a:latin typeface="+mn-lt"/>
              </a:rPr>
              <a:t>Checklist - Design for Cost</a:t>
            </a:r>
          </a:p>
        </p:txBody>
      </p:sp>
      <p:sp>
        <p:nvSpPr>
          <p:cNvPr id="4" name="TextBox 3">
            <a:extLst>
              <a:ext uri="{FF2B5EF4-FFF2-40B4-BE49-F238E27FC236}">
                <a16:creationId xmlns:a16="http://schemas.microsoft.com/office/drawing/2014/main" id="{A3D2EC10-DB78-43F2-8E27-947D05506E45}"/>
              </a:ext>
            </a:extLst>
          </p:cNvPr>
          <p:cNvSpPr txBox="1"/>
          <p:nvPr/>
        </p:nvSpPr>
        <p:spPr>
          <a:xfrm>
            <a:off x="679761" y="1613679"/>
            <a:ext cx="5025338" cy="3358740"/>
          </a:xfrm>
          <a:prstGeom prst="rect">
            <a:avLst/>
          </a:prstGeom>
          <a:noFill/>
        </p:spPr>
        <p:txBody>
          <a:bodyPr wrap="square">
            <a:spAutoFit/>
          </a:bodyPr>
          <a:lstStyle/>
          <a:p>
            <a:pPr>
              <a:spcAft>
                <a:spcPts val="1800"/>
              </a:spcAft>
            </a:pPr>
            <a:r>
              <a:rPr lang="en-US" sz="1961" b="1" dirty="0">
                <a:latin typeface="Segoe UI Light" panose="020B0502040204020203" pitchFamily="34" charset="0"/>
                <a:cs typeface="Segoe UI Light" panose="020B0502040204020203" pitchFamily="34" charset="0"/>
              </a:rPr>
              <a:t>Cost model</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Capture clear requirements.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Estimate the initial cost.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Define policies for the cost constraints defined by the organization.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Identify shared assets. </a:t>
            </a:r>
          </a:p>
          <a:p>
            <a:pPr marL="280121" indent="-280121">
              <a:spcAft>
                <a:spcPts val="1800"/>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Plan a governance strategy</a:t>
            </a:r>
          </a:p>
        </p:txBody>
      </p:sp>
      <p:sp>
        <p:nvSpPr>
          <p:cNvPr id="5" name="TextBox 4">
            <a:extLst>
              <a:ext uri="{FF2B5EF4-FFF2-40B4-BE49-F238E27FC236}">
                <a16:creationId xmlns:a16="http://schemas.microsoft.com/office/drawing/2014/main" id="{86BE2AC5-3986-4BEA-AB36-F3FD4FACFFF7}"/>
              </a:ext>
            </a:extLst>
          </p:cNvPr>
          <p:cNvSpPr txBox="1"/>
          <p:nvPr/>
        </p:nvSpPr>
        <p:spPr>
          <a:xfrm>
            <a:off x="6096000" y="1613679"/>
            <a:ext cx="5025338" cy="4390118"/>
          </a:xfrm>
          <a:prstGeom prst="rect">
            <a:avLst/>
          </a:prstGeom>
          <a:noFill/>
        </p:spPr>
        <p:txBody>
          <a:bodyPr wrap="square">
            <a:spAutoFit/>
          </a:bodyPr>
          <a:lstStyle/>
          <a:p>
            <a:pPr>
              <a:spcAft>
                <a:spcPts val="1765"/>
              </a:spcAft>
            </a:pPr>
            <a:r>
              <a:rPr lang="en-US" sz="1961" b="1" dirty="0">
                <a:latin typeface="Segoe UI Light" panose="020B0502040204020203" pitchFamily="34" charset="0"/>
                <a:cs typeface="Segoe UI Light" panose="020B0502040204020203" pitchFamily="34" charset="0"/>
              </a:rPr>
              <a:t>Architecture</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Check the cost of resources in various Azure geographic regions.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a subscription that is appropriate for the workload.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the right resources to handle the performance.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Compare consumption-based pricing with pre-provisioned cost.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Use proof-of-concept deployments. </a:t>
            </a:r>
          </a:p>
          <a:p>
            <a:pPr marL="280121" indent="-280121">
              <a:spcAft>
                <a:spcPts val="1176"/>
              </a:spcAft>
              <a:buFont typeface="Wingdings" panose="05000000000000000000" pitchFamily="2" charset="2"/>
              <a:buChar char="ü"/>
            </a:pPr>
            <a:r>
              <a:rPr lang="en-US" sz="1961" dirty="0">
                <a:latin typeface="Segoe UI Light" panose="020B0502040204020203" pitchFamily="34" charset="0"/>
                <a:cs typeface="Segoe UI Light" panose="020B0502040204020203" pitchFamily="34" charset="0"/>
              </a:rPr>
              <a:t>Choose managed services when possible.</a:t>
            </a:r>
            <a:r>
              <a:rPr lang="en-US" sz="1765" dirty="0">
                <a:latin typeface="Segoe UI Light" panose="020B0502040204020203" pitchFamily="34" charset="0"/>
                <a:cs typeface="Segoe UI Light" panose="020B0502040204020203" pitchFamily="34" charset="0"/>
              </a:rPr>
              <a:t> </a:t>
            </a:r>
          </a:p>
        </p:txBody>
      </p:sp>
      <p:pic>
        <p:nvPicPr>
          <p:cNvPr id="9" name="Picture 8" descr="A picture containing drawing&#10;&#10;Description automatically generated">
            <a:extLst>
              <a:ext uri="{FF2B5EF4-FFF2-40B4-BE49-F238E27FC236}">
                <a16:creationId xmlns:a16="http://schemas.microsoft.com/office/drawing/2014/main" id="{219C6CDB-0F93-4B24-8FF3-2C2C5ABCF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860" y="1525604"/>
            <a:ext cx="502987" cy="50298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36640AD-8D31-4F9C-B12E-96797F6447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099" y="1525604"/>
            <a:ext cx="502987" cy="50298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95095" y="4616720"/>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89112" y="357969"/>
            <a:ext cx="11341268" cy="680196"/>
          </a:xfrm>
        </p:spPr>
        <p:txBody>
          <a:bodyPr/>
          <a:lstStyle/>
          <a:p>
            <a:r>
              <a:rPr lang="en-US" dirty="0">
                <a:latin typeface="+mn-lt"/>
              </a:rPr>
              <a:t>Checklist - Provisioning Cloud Resources to Optimize Cost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721878" y="2698248"/>
            <a:ext cx="3673088" cy="3339376"/>
          </a:xfrm>
        </p:spPr>
        <p:txBody>
          <a:bodyPr/>
          <a:lstStyle/>
          <a:p>
            <a:pPr lvl="1" indent="-35920">
              <a:spcAft>
                <a:spcPts val="4200"/>
              </a:spcAft>
            </a:pPr>
            <a:r>
              <a:rPr lang="en-US" sz="2400" dirty="0">
                <a:cs typeface="Segoe UI" panose="020B0502040204020203" pitchFamily="34" charset="0"/>
                <a:hlinkClick r:id="rId3"/>
              </a:rPr>
              <a:t>AI + Machine Learning</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4"/>
              </a:rPr>
              <a:t>Big data analytics</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5"/>
              </a:rPr>
              <a:t>Networking</a:t>
            </a:r>
            <a:r>
              <a:rPr lang="en-US" sz="2400" dirty="0">
                <a:cs typeface="Segoe UI" panose="020B0502040204020203" pitchFamily="34" charset="0"/>
              </a:rPr>
              <a:t>  </a:t>
            </a:r>
          </a:p>
          <a:p>
            <a:pPr lvl="1" indent="-35920">
              <a:spcAft>
                <a:spcPts val="4200"/>
              </a:spcAft>
            </a:pPr>
            <a:r>
              <a:rPr lang="en-US" sz="2400" dirty="0">
                <a:cs typeface="Segoe UI" panose="020B0502040204020203" pitchFamily="34" charset="0"/>
                <a:hlinkClick r:id="rId6"/>
              </a:rPr>
              <a:t>Data stores</a:t>
            </a:r>
            <a:r>
              <a:rPr lang="en-US" sz="2400" dirty="0">
                <a:cs typeface="Segoe UI" panose="020B0502040204020203" pitchFamily="34" charset="0"/>
              </a:rPr>
              <a:t> </a:t>
            </a:r>
          </a:p>
        </p:txBody>
      </p:sp>
      <p:pic>
        <p:nvPicPr>
          <p:cNvPr id="3" name="Picture 2">
            <a:extLst>
              <a:ext uri="{FF2B5EF4-FFF2-40B4-BE49-F238E27FC236}">
                <a16:creationId xmlns:a16="http://schemas.microsoft.com/office/drawing/2014/main" id="{F1A2BF4C-CCDF-4996-81B0-DB941AAAC187}"/>
              </a:ext>
            </a:extLst>
          </p:cNvPr>
          <p:cNvPicPr>
            <a:picLocks noChangeAspect="1"/>
          </p:cNvPicPr>
          <p:nvPr/>
        </p:nvPicPr>
        <p:blipFill>
          <a:blip r:embed="rId7"/>
          <a:stretch>
            <a:fillRect/>
          </a:stretch>
        </p:blipFill>
        <p:spPr>
          <a:xfrm>
            <a:off x="10547128" y="4987392"/>
            <a:ext cx="1068309" cy="1290548"/>
          </a:xfrm>
          <a:prstGeom prst="rect">
            <a:avLst/>
          </a:prstGeom>
        </p:spPr>
      </p:pic>
      <p:grpSp>
        <p:nvGrpSpPr>
          <p:cNvPr id="10" name="Group 9" descr="Icon of a series of bars forming a chart">
            <a:extLst>
              <a:ext uri="{FF2B5EF4-FFF2-40B4-BE49-F238E27FC236}">
                <a16:creationId xmlns:a16="http://schemas.microsoft.com/office/drawing/2014/main" id="{E7E25EF1-ED17-49D9-AC22-450979F9994E}"/>
              </a:ext>
            </a:extLst>
          </p:cNvPr>
          <p:cNvGrpSpPr/>
          <p:nvPr/>
        </p:nvGrpSpPr>
        <p:grpSpPr>
          <a:xfrm>
            <a:off x="817653" y="3543476"/>
            <a:ext cx="780288" cy="781812"/>
            <a:chOff x="747716" y="1833765"/>
            <a:chExt cx="780288" cy="781812"/>
          </a:xfrm>
        </p:grpSpPr>
        <p:pic>
          <p:nvPicPr>
            <p:cNvPr id="11" name="Picture 10">
              <a:extLst>
                <a:ext uri="{FF2B5EF4-FFF2-40B4-BE49-F238E27FC236}">
                  <a16:creationId xmlns:a16="http://schemas.microsoft.com/office/drawing/2014/main" id="{1F94B77D-6408-4DE1-AC82-EAE7DE48BC48}"/>
                </a:ext>
              </a:extLst>
            </p:cNvPr>
            <p:cNvPicPr>
              <a:picLocks noChangeAspect="1"/>
            </p:cNvPicPr>
            <p:nvPr/>
          </p:nvPicPr>
          <p:blipFill>
            <a:blip r:embed="rId8"/>
            <a:stretch>
              <a:fillRect/>
            </a:stretch>
          </p:blipFill>
          <p:spPr>
            <a:xfrm>
              <a:off x="747716" y="1833765"/>
              <a:ext cx="780288" cy="781812"/>
            </a:xfrm>
            <a:prstGeom prst="rect">
              <a:avLst/>
            </a:prstGeom>
          </p:spPr>
        </p:pic>
        <p:pic>
          <p:nvPicPr>
            <p:cNvPr id="12" name="Picture 11" descr="Icon of a series of bars forming a chart">
              <a:extLst>
                <a:ext uri="{FF2B5EF4-FFF2-40B4-BE49-F238E27FC236}">
                  <a16:creationId xmlns:a16="http://schemas.microsoft.com/office/drawing/2014/main" id="{2CE357EB-E1F7-4F77-A38B-D9EFBEBBE322}"/>
                </a:ext>
              </a:extLst>
            </p:cNvPr>
            <p:cNvPicPr>
              <a:picLocks noChangeAspect="1"/>
            </p:cNvPicPr>
            <p:nvPr/>
          </p:nvPicPr>
          <p:blipFill>
            <a:blip r:embed="rId9"/>
            <a:stretch>
              <a:fillRect/>
            </a:stretch>
          </p:blipFill>
          <p:spPr>
            <a:xfrm>
              <a:off x="977954" y="2041791"/>
              <a:ext cx="319813" cy="365760"/>
            </a:xfrm>
            <a:prstGeom prst="rect">
              <a:avLst/>
            </a:prstGeom>
          </p:spPr>
        </p:pic>
      </p:grpSp>
      <p:grpSp>
        <p:nvGrpSpPr>
          <p:cNvPr id="13" name="Group 12" descr="Icon of a series of circles arranged in a square shape">
            <a:extLst>
              <a:ext uri="{FF2B5EF4-FFF2-40B4-BE49-F238E27FC236}">
                <a16:creationId xmlns:a16="http://schemas.microsoft.com/office/drawing/2014/main" id="{CE4376D7-1CE4-4952-A463-1B38B93EE1A4}"/>
              </a:ext>
            </a:extLst>
          </p:cNvPr>
          <p:cNvGrpSpPr/>
          <p:nvPr/>
        </p:nvGrpSpPr>
        <p:grpSpPr>
          <a:xfrm>
            <a:off x="817653" y="2581838"/>
            <a:ext cx="780288" cy="781812"/>
            <a:chOff x="688205" y="1833765"/>
            <a:chExt cx="780288" cy="781812"/>
          </a:xfrm>
        </p:grpSpPr>
        <p:pic>
          <p:nvPicPr>
            <p:cNvPr id="16" name="Picture 15">
              <a:extLst>
                <a:ext uri="{FF2B5EF4-FFF2-40B4-BE49-F238E27FC236}">
                  <a16:creationId xmlns:a16="http://schemas.microsoft.com/office/drawing/2014/main" id="{C1F8C566-8193-42EA-938D-EA2B55200BBC}"/>
                </a:ext>
              </a:extLst>
            </p:cNvPr>
            <p:cNvPicPr>
              <a:picLocks noChangeAspect="1"/>
            </p:cNvPicPr>
            <p:nvPr/>
          </p:nvPicPr>
          <p:blipFill>
            <a:blip r:embed="rId8"/>
            <a:stretch>
              <a:fillRect/>
            </a:stretch>
          </p:blipFill>
          <p:spPr>
            <a:xfrm>
              <a:off x="688205" y="1833765"/>
              <a:ext cx="780288" cy="781812"/>
            </a:xfrm>
            <a:prstGeom prst="rect">
              <a:avLst/>
            </a:prstGeom>
          </p:spPr>
        </p:pic>
        <p:pic>
          <p:nvPicPr>
            <p:cNvPr id="17" name="Picture 16" descr="Icon of a series of circles arranged in a square shape">
              <a:extLst>
                <a:ext uri="{FF2B5EF4-FFF2-40B4-BE49-F238E27FC236}">
                  <a16:creationId xmlns:a16="http://schemas.microsoft.com/office/drawing/2014/main" id="{FA26D51D-8BE9-4BEE-BD0C-94A97E4D5F56}"/>
                </a:ext>
              </a:extLst>
            </p:cNvPr>
            <p:cNvPicPr>
              <a:picLocks noChangeAspect="1"/>
            </p:cNvPicPr>
            <p:nvPr/>
          </p:nvPicPr>
          <p:blipFill>
            <a:blip r:embed="rId10">
              <a:clrChange>
                <a:clrFrom>
                  <a:srgbClr val="FFFFFF"/>
                </a:clrFrom>
                <a:clrTo>
                  <a:srgbClr val="FFFFFF">
                    <a:alpha val="0"/>
                  </a:srgbClr>
                </a:clrTo>
              </a:clrChange>
            </a:blip>
            <a:srcRect/>
            <a:stretch/>
          </p:blipFill>
          <p:spPr>
            <a:xfrm>
              <a:off x="895469" y="2041791"/>
              <a:ext cx="365760" cy="365760"/>
            </a:xfrm>
            <a:prstGeom prst="rect">
              <a:avLst/>
            </a:prstGeom>
          </p:spPr>
        </p:pic>
      </p:grpSp>
      <p:grpSp>
        <p:nvGrpSpPr>
          <p:cNvPr id="18" name="Group 17">
            <a:extLst>
              <a:ext uri="{FF2B5EF4-FFF2-40B4-BE49-F238E27FC236}">
                <a16:creationId xmlns:a16="http://schemas.microsoft.com/office/drawing/2014/main" id="{59376B4C-3042-4528-8F6C-BF8D9433EE40}"/>
              </a:ext>
            </a:extLst>
          </p:cNvPr>
          <p:cNvGrpSpPr/>
          <p:nvPr/>
        </p:nvGrpSpPr>
        <p:grpSpPr>
          <a:xfrm>
            <a:off x="817653" y="4436198"/>
            <a:ext cx="780288" cy="781812"/>
            <a:chOff x="7071420" y="4520836"/>
            <a:chExt cx="780288" cy="781812"/>
          </a:xfrm>
        </p:grpSpPr>
        <p:pic>
          <p:nvPicPr>
            <p:cNvPr id="25" name="Picture 24">
              <a:extLst>
                <a:ext uri="{FF2B5EF4-FFF2-40B4-BE49-F238E27FC236}">
                  <a16:creationId xmlns:a16="http://schemas.microsoft.com/office/drawing/2014/main" id="{C52ABE9F-C479-4EB7-9A83-A23D21D2ABB3}"/>
                </a:ext>
              </a:extLst>
            </p:cNvPr>
            <p:cNvPicPr>
              <a:picLocks noChangeAspect="1"/>
            </p:cNvPicPr>
            <p:nvPr/>
          </p:nvPicPr>
          <p:blipFill>
            <a:blip r:embed="rId8"/>
            <a:stretch>
              <a:fillRect/>
            </a:stretch>
          </p:blipFill>
          <p:spPr>
            <a:xfrm>
              <a:off x="7071420" y="4520836"/>
              <a:ext cx="780288" cy="781812"/>
            </a:xfrm>
            <a:prstGeom prst="rect">
              <a:avLst/>
            </a:prstGeom>
          </p:spPr>
        </p:pic>
        <p:pic>
          <p:nvPicPr>
            <p:cNvPr id="2" name="Graphic 1">
              <a:extLst>
                <a:ext uri="{FF2B5EF4-FFF2-40B4-BE49-F238E27FC236}">
                  <a16:creationId xmlns:a16="http://schemas.microsoft.com/office/drawing/2014/main" id="{2D14BFE2-DB66-4BF4-BA3F-088A63F3F0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0483" y="4700661"/>
              <a:ext cx="422161" cy="422161"/>
            </a:xfrm>
            <a:prstGeom prst="rect">
              <a:avLst/>
            </a:prstGeom>
          </p:spPr>
        </p:pic>
      </p:grpSp>
      <p:grpSp>
        <p:nvGrpSpPr>
          <p:cNvPr id="21" name="Group 20" descr="Icon of chart build by blocks of square">
            <a:extLst>
              <a:ext uri="{FF2B5EF4-FFF2-40B4-BE49-F238E27FC236}">
                <a16:creationId xmlns:a16="http://schemas.microsoft.com/office/drawing/2014/main" id="{275A5EC7-1614-4EE4-BB3E-1DBB9E412926}"/>
              </a:ext>
            </a:extLst>
          </p:cNvPr>
          <p:cNvGrpSpPr/>
          <p:nvPr/>
        </p:nvGrpSpPr>
        <p:grpSpPr>
          <a:xfrm>
            <a:off x="817653" y="5328920"/>
            <a:ext cx="780288" cy="781812"/>
            <a:chOff x="1837604" y="1833765"/>
            <a:chExt cx="780288" cy="781812"/>
          </a:xfrm>
        </p:grpSpPr>
        <p:pic>
          <p:nvPicPr>
            <p:cNvPr id="22" name="Picture 21">
              <a:extLst>
                <a:ext uri="{FF2B5EF4-FFF2-40B4-BE49-F238E27FC236}">
                  <a16:creationId xmlns:a16="http://schemas.microsoft.com/office/drawing/2014/main" id="{5913007F-6BE4-43DD-92A8-FF8DA50C70CC}"/>
                </a:ext>
              </a:extLst>
            </p:cNvPr>
            <p:cNvPicPr>
              <a:picLocks noChangeAspect="1"/>
            </p:cNvPicPr>
            <p:nvPr/>
          </p:nvPicPr>
          <p:blipFill>
            <a:blip r:embed="rId8"/>
            <a:stretch>
              <a:fillRect/>
            </a:stretch>
          </p:blipFill>
          <p:spPr>
            <a:xfrm>
              <a:off x="1837604" y="1833765"/>
              <a:ext cx="780288" cy="781812"/>
            </a:xfrm>
            <a:prstGeom prst="rect">
              <a:avLst/>
            </a:prstGeom>
          </p:spPr>
        </p:pic>
        <p:pic>
          <p:nvPicPr>
            <p:cNvPr id="23" name="Picture 22" descr="Icon of chart build by blocks of square">
              <a:extLst>
                <a:ext uri="{FF2B5EF4-FFF2-40B4-BE49-F238E27FC236}">
                  <a16:creationId xmlns:a16="http://schemas.microsoft.com/office/drawing/2014/main" id="{91596C6C-9833-4B4B-AE19-968A40BDB974}"/>
                </a:ext>
              </a:extLst>
            </p:cNvPr>
            <p:cNvPicPr>
              <a:picLocks noChangeAspect="1"/>
            </p:cNvPicPr>
            <p:nvPr/>
          </p:nvPicPr>
          <p:blipFill>
            <a:blip r:embed="rId13"/>
            <a:stretch>
              <a:fillRect/>
            </a:stretch>
          </p:blipFill>
          <p:spPr>
            <a:xfrm>
              <a:off x="2044868" y="2041791"/>
              <a:ext cx="365760" cy="365760"/>
            </a:xfrm>
            <a:prstGeom prst="rect">
              <a:avLst/>
            </a:prstGeom>
          </p:spPr>
        </p:pic>
      </p:grpSp>
      <p:sp>
        <p:nvSpPr>
          <p:cNvPr id="24" name="TextBox 23">
            <a:extLst>
              <a:ext uri="{FF2B5EF4-FFF2-40B4-BE49-F238E27FC236}">
                <a16:creationId xmlns:a16="http://schemas.microsoft.com/office/drawing/2014/main" id="{DCAB9199-3208-4FFB-9385-DA4EB0A3D3EB}"/>
              </a:ext>
            </a:extLst>
          </p:cNvPr>
          <p:cNvSpPr txBox="1"/>
          <p:nvPr/>
        </p:nvSpPr>
        <p:spPr>
          <a:xfrm>
            <a:off x="598455" y="987558"/>
            <a:ext cx="9922685" cy="430887"/>
          </a:xfrm>
          <a:prstGeom prst="rect">
            <a:avLst/>
          </a:prstGeom>
          <a:noFill/>
        </p:spPr>
        <p:txBody>
          <a:bodyPr wrap="square">
            <a:spAutoFit/>
          </a:bodyPr>
          <a:lstStyle/>
          <a:p>
            <a:r>
              <a:rPr lang="en-US" sz="2200" dirty="0">
                <a:cs typeface="Segoe UI Light" panose="020B0502040204020203" pitchFamily="34" charset="0"/>
              </a:rPr>
              <a:t>Use the </a:t>
            </a:r>
            <a:r>
              <a:rPr lang="en-US" sz="2200" dirty="0">
                <a:cs typeface="Segoe UI Light" panose="020B0502040204020203" pitchFamily="34" charset="0"/>
                <a:hlinkClick r:id="rId3"/>
              </a:rPr>
              <a:t>Azure Pricing calculator</a:t>
            </a:r>
            <a:r>
              <a:rPr lang="en-US" sz="2200" dirty="0">
                <a:cs typeface="Segoe UI Light" panose="020B0502040204020203" pitchFamily="34" charset="0"/>
              </a:rPr>
              <a:t> to estimate the cost of SKU choices</a:t>
            </a:r>
            <a:endParaRPr lang="en-US" sz="2200" dirty="0"/>
          </a:p>
        </p:txBody>
      </p:sp>
      <p:sp>
        <p:nvSpPr>
          <p:cNvPr id="26" name="TextBox 25">
            <a:extLst>
              <a:ext uri="{FF2B5EF4-FFF2-40B4-BE49-F238E27FC236}">
                <a16:creationId xmlns:a16="http://schemas.microsoft.com/office/drawing/2014/main" id="{24C1C0C7-6B7F-46E1-937E-EECCDBA9CAD9}"/>
              </a:ext>
            </a:extLst>
          </p:cNvPr>
          <p:cNvSpPr txBox="1"/>
          <p:nvPr/>
        </p:nvSpPr>
        <p:spPr>
          <a:xfrm>
            <a:off x="279817" y="1950296"/>
            <a:ext cx="6557210" cy="461665"/>
          </a:xfrm>
          <a:prstGeom prst="rect">
            <a:avLst/>
          </a:prstGeom>
          <a:noFill/>
        </p:spPr>
        <p:txBody>
          <a:bodyPr wrap="square">
            <a:spAutoFit/>
          </a:bodyPr>
          <a:lstStyle/>
          <a:p>
            <a:pPr lvl="1" indent="-112048">
              <a:spcAft>
                <a:spcPts val="3000"/>
              </a:spcAft>
            </a:pPr>
            <a:r>
              <a:rPr lang="en-US" sz="2400" dirty="0">
                <a:cs typeface="Segoe UI" panose="020B0502040204020203" pitchFamily="34" charset="0"/>
              </a:rPr>
              <a:t>Optimize Options by technology:</a:t>
            </a:r>
          </a:p>
        </p:txBody>
      </p:sp>
    </p:spTree>
    <p:extLst>
      <p:ext uri="{BB962C8B-B14F-4D97-AF65-F5344CB8AC3E}">
        <p14:creationId xmlns:p14="http://schemas.microsoft.com/office/powerpoint/2010/main" val="10627755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1898" y="440494"/>
            <a:ext cx="11341268" cy="680196"/>
          </a:xfrm>
        </p:spPr>
        <p:txBody>
          <a:bodyPr/>
          <a:lstStyle/>
          <a:p>
            <a:r>
              <a:rPr lang="en-US" dirty="0">
                <a:latin typeface="+mn-lt"/>
                <a:hlinkClick r:id="rId3"/>
              </a:rPr>
              <a:t>Checklist - Monitor Cost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1087" y="1469883"/>
            <a:ext cx="9384447" cy="4425314"/>
          </a:xfrm>
        </p:spPr>
        <p:txBody>
          <a:bodyPr/>
          <a:lstStyle/>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Gather cost data from diverse sources to create reports</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Use resource tag policies to build reports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Use RBAC built-in roles for cost.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Respond to alerts and have a response plan according to the constraints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Adopt both proactive and reactive approaches for cost reviews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Analyze the cost at all scopes </a:t>
            </a:r>
          </a:p>
          <a:p>
            <a:pPr>
              <a:spcAft>
                <a:spcPts val="1200"/>
              </a:spcAft>
              <a:buFont typeface="Wingdings" panose="05000000000000000000" pitchFamily="2" charset="2"/>
              <a:buChar char="ü"/>
            </a:pPr>
            <a:r>
              <a:rPr lang="en-US" sz="2353" dirty="0">
                <a:latin typeface="Segoe UI Light" panose="020B0502040204020203" pitchFamily="34" charset="0"/>
                <a:cs typeface="Segoe UI Light" panose="020B0502040204020203" pitchFamily="34" charset="0"/>
              </a:rPr>
              <a:t> Detect anomalies </a:t>
            </a:r>
          </a:p>
          <a:p>
            <a:pPr>
              <a:spcAft>
                <a:spcPts val="1200"/>
              </a:spcAft>
              <a:buFont typeface="Wingdings" panose="05000000000000000000" pitchFamily="2" charset="2"/>
              <a:buChar char="ü"/>
            </a:pPr>
            <a:r>
              <a:rPr lang="en-US" sz="2353">
                <a:latin typeface="Segoe UI Light" panose="020B0502040204020203" pitchFamily="34" charset="0"/>
                <a:cs typeface="Segoe UI Light" panose="020B0502040204020203" pitchFamily="34" charset="0"/>
              </a:rPr>
              <a:t> Use </a:t>
            </a:r>
            <a:r>
              <a:rPr lang="en-US" sz="2353" dirty="0">
                <a:latin typeface="Segoe UI Light" panose="020B0502040204020203" pitchFamily="34" charset="0"/>
                <a:cs typeface="Segoe UI Light" panose="020B0502040204020203" pitchFamily="34" charset="0"/>
              </a:rPr>
              <a:t>Visualization tools to analyze cost information</a:t>
            </a:r>
          </a:p>
        </p:txBody>
      </p:sp>
      <p:grpSp>
        <p:nvGrpSpPr>
          <p:cNvPr id="6" name="Group 5" descr="Icon of a circular arrow with dollar sign at the centre">
            <a:extLst>
              <a:ext uri="{FF2B5EF4-FFF2-40B4-BE49-F238E27FC236}">
                <a16:creationId xmlns:a16="http://schemas.microsoft.com/office/drawing/2014/main" id="{7300DD45-33D2-4468-B978-65B1E970CF44}"/>
              </a:ext>
            </a:extLst>
          </p:cNvPr>
          <p:cNvGrpSpPr/>
          <p:nvPr/>
        </p:nvGrpSpPr>
        <p:grpSpPr>
          <a:xfrm>
            <a:off x="10618288" y="5445667"/>
            <a:ext cx="971560" cy="971839"/>
            <a:chOff x="735099" y="1825878"/>
            <a:chExt cx="780288" cy="781812"/>
          </a:xfrm>
        </p:grpSpPr>
        <p:pic>
          <p:nvPicPr>
            <p:cNvPr id="7" name="Picture 6">
              <a:extLst>
                <a:ext uri="{FF2B5EF4-FFF2-40B4-BE49-F238E27FC236}">
                  <a16:creationId xmlns:a16="http://schemas.microsoft.com/office/drawing/2014/main" id="{C1F9B402-EDE9-410E-8C36-17BBDC969C06}"/>
                </a:ext>
              </a:extLst>
            </p:cNvPr>
            <p:cNvPicPr>
              <a:picLocks noChangeAspect="1"/>
            </p:cNvPicPr>
            <p:nvPr/>
          </p:nvPicPr>
          <p:blipFill>
            <a:blip r:embed="rId4"/>
            <a:stretch>
              <a:fillRect/>
            </a:stretch>
          </p:blipFill>
          <p:spPr>
            <a:xfrm>
              <a:off x="735099" y="1825878"/>
              <a:ext cx="780288" cy="781812"/>
            </a:xfrm>
            <a:prstGeom prst="rect">
              <a:avLst/>
            </a:prstGeom>
          </p:spPr>
        </p:pic>
        <p:pic>
          <p:nvPicPr>
            <p:cNvPr id="8" name="Picture 7" descr="Icon of a circular arrow with dollar sign at the centre">
              <a:extLst>
                <a:ext uri="{FF2B5EF4-FFF2-40B4-BE49-F238E27FC236}">
                  <a16:creationId xmlns:a16="http://schemas.microsoft.com/office/drawing/2014/main" id="{4FC7647D-3D1F-403B-8133-A2074DE2144B}"/>
                </a:ext>
              </a:extLst>
            </p:cNvPr>
            <p:cNvPicPr>
              <a:picLocks noChangeAspect="1"/>
            </p:cNvPicPr>
            <p:nvPr/>
          </p:nvPicPr>
          <p:blipFill>
            <a:blip r:embed="rId5"/>
            <a:stretch>
              <a:fillRect/>
            </a:stretch>
          </p:blipFill>
          <p:spPr>
            <a:xfrm>
              <a:off x="919162" y="2011044"/>
              <a:ext cx="412162" cy="411480"/>
            </a:xfrm>
            <a:prstGeom prst="rect">
              <a:avLst/>
            </a:prstGeom>
          </p:spPr>
        </p:pic>
      </p:grpSp>
    </p:spTree>
    <p:extLst>
      <p:ext uri="{BB962C8B-B14F-4D97-AF65-F5344CB8AC3E}">
        <p14:creationId xmlns:p14="http://schemas.microsoft.com/office/powerpoint/2010/main" val="2895477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3664" y="373112"/>
            <a:ext cx="11341268" cy="680196"/>
          </a:xfrm>
        </p:spPr>
        <p:txBody>
          <a:bodyPr/>
          <a:lstStyle/>
          <a:p>
            <a:r>
              <a:rPr lang="en-US" dirty="0">
                <a:latin typeface="+mn-lt"/>
                <a:hlinkClick r:id="rId3"/>
              </a:rPr>
              <a:t>Checklist - Optimize Cost</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2725" y="1053308"/>
            <a:ext cx="9384447" cy="5370701"/>
          </a:xfrm>
        </p:spPr>
        <p:txBody>
          <a:bodyPr/>
          <a:lstStyle/>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Review the underutilized resources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Continuously act on the cost reviews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reserved instances on long running workloads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discount prices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Have a scale-in and scale-out policy</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Reevaluate design choices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the right storage tier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the right data store</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Choose Spot VMs for low priority workloads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Optimize data transfer </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Reduce load on servers</a:t>
            </a:r>
          </a:p>
          <a:p>
            <a:pPr>
              <a:spcAft>
                <a:spcPts val="200"/>
              </a:spcAft>
              <a:buFont typeface="Wingdings" panose="05000000000000000000" pitchFamily="2" charset="2"/>
              <a:buChar char="ü"/>
            </a:pPr>
            <a:r>
              <a:rPr lang="en-US" dirty="0">
                <a:latin typeface="Segoe UI Light" panose="020B0502040204020203" pitchFamily="34" charset="0"/>
                <a:cs typeface="Segoe UI Light" panose="020B0502040204020203" pitchFamily="34" charset="0"/>
              </a:rPr>
              <a:t> Use managed services</a:t>
            </a:r>
          </a:p>
        </p:txBody>
      </p:sp>
      <p:pic>
        <p:nvPicPr>
          <p:cNvPr id="2" name="Picture 1" descr="A picture containing drawing&#10;&#10;Description automatically generated">
            <a:extLst>
              <a:ext uri="{FF2B5EF4-FFF2-40B4-BE49-F238E27FC236}">
                <a16:creationId xmlns:a16="http://schemas.microsoft.com/office/drawing/2014/main" id="{77BECBBA-BF0D-4995-BB4D-DFC780415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648" y="5406362"/>
            <a:ext cx="1186284" cy="1186284"/>
          </a:xfrm>
          <a:prstGeom prst="rect">
            <a:avLst/>
          </a:prstGeom>
        </p:spPr>
      </p:pic>
    </p:spTree>
    <p:extLst>
      <p:ext uri="{BB962C8B-B14F-4D97-AF65-F5344CB8AC3E}">
        <p14:creationId xmlns:p14="http://schemas.microsoft.com/office/powerpoint/2010/main" val="2742062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fade">
                                      <p:cBhvr>
                                        <p:cTn id="47" dur="5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fade">
                                      <p:cBhvr>
                                        <p:cTn id="52" dur="5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fade">
                                      <p:cBhvr>
                                        <p:cTn id="57" dur="5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fade">
                                      <p:cBhvr>
                                        <p:cTn id="62"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12: Design for Cost Optimization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for Cost Management and Cost Reduction</a:t>
            </a:r>
          </a:p>
        </p:txBody>
      </p:sp>
    </p:spTree>
    <p:extLst>
      <p:ext uri="{BB962C8B-B14F-4D97-AF65-F5344CB8AC3E}">
        <p14:creationId xmlns:p14="http://schemas.microsoft.com/office/powerpoint/2010/main" val="330487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061244" y="2750493"/>
            <a:ext cx="7695070" cy="741783"/>
          </a:xfrm>
        </p:spPr>
        <p:txBody>
          <a:bodyPr/>
          <a:lstStyle/>
          <a:p>
            <a:pPr lvl="1"/>
            <a:r>
              <a:rPr lang="en-US" dirty="0"/>
              <a:t>Recommendations for Minimizing Costs</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61244" y="3615552"/>
            <a:ext cx="7695070" cy="741783"/>
          </a:xfrm>
        </p:spPr>
        <p:txBody>
          <a:bodyPr/>
          <a:lstStyle/>
          <a:p>
            <a:pPr lvl="1"/>
            <a:r>
              <a:rPr lang="en-US" dirty="0"/>
              <a:t>Cost Optimization Checklists</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61244" y="4480611"/>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52728" y="4469624"/>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35684" y="2761084"/>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36029" y="3635327"/>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B5E559AA-9039-4291-ACAA-92932592C53F}"/>
              </a:ext>
            </a:extLst>
          </p:cNvPr>
          <p:cNvSpPr txBox="1">
            <a:spLocks/>
          </p:cNvSpPr>
          <p:nvPr/>
        </p:nvSpPr>
        <p:spPr>
          <a:xfrm>
            <a:off x="4061244" y="1876448"/>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Solutions for Cost Management</a:t>
            </a:r>
          </a:p>
        </p:txBody>
      </p:sp>
      <p:grpSp>
        <p:nvGrpSpPr>
          <p:cNvPr id="22" name="Group 21">
            <a:extLst>
              <a:ext uri="{FF2B5EF4-FFF2-40B4-BE49-F238E27FC236}">
                <a16:creationId xmlns:a16="http://schemas.microsoft.com/office/drawing/2014/main" id="{CBE9839B-A53B-4076-8ABB-382981825A0E}"/>
              </a:ext>
            </a:extLst>
          </p:cNvPr>
          <p:cNvGrpSpPr/>
          <p:nvPr/>
        </p:nvGrpSpPr>
        <p:grpSpPr>
          <a:xfrm>
            <a:off x="3035684" y="1887039"/>
            <a:ext cx="702132" cy="702232"/>
            <a:chOff x="3031668" y="462996"/>
            <a:chExt cx="702132" cy="702232"/>
          </a:xfrm>
        </p:grpSpPr>
        <p:grpSp>
          <p:nvGrpSpPr>
            <p:cNvPr id="23" name="Group 22">
              <a:extLst>
                <a:ext uri="{FF2B5EF4-FFF2-40B4-BE49-F238E27FC236}">
                  <a16:creationId xmlns:a16="http://schemas.microsoft.com/office/drawing/2014/main" id="{B9F55B58-96CA-4176-81E8-5EACE4BCADA0}"/>
                </a:ext>
              </a:extLst>
            </p:cNvPr>
            <p:cNvGrpSpPr/>
            <p:nvPr/>
          </p:nvGrpSpPr>
          <p:grpSpPr>
            <a:xfrm>
              <a:off x="3031668" y="462996"/>
              <a:ext cx="702132" cy="702232"/>
              <a:chOff x="3031668" y="462996"/>
              <a:chExt cx="702132" cy="702232"/>
            </a:xfrm>
          </p:grpSpPr>
          <p:sp>
            <p:nvSpPr>
              <p:cNvPr id="25" name="Freeform 5">
                <a:extLst>
                  <a:ext uri="{FF2B5EF4-FFF2-40B4-BE49-F238E27FC236}">
                    <a16:creationId xmlns:a16="http://schemas.microsoft.com/office/drawing/2014/main" id="{F4578B49-35EF-4A2E-B28E-716072F19D3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Freeform 6">
                <a:extLst>
                  <a:ext uri="{FF2B5EF4-FFF2-40B4-BE49-F238E27FC236}">
                    <a16:creationId xmlns:a16="http://schemas.microsoft.com/office/drawing/2014/main" id="{B62BD556-0084-4CCB-9C98-91F33EFEDC8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4" name="Picture 23" descr="Icon of three concentric arcs">
              <a:extLst>
                <a:ext uri="{FF2B5EF4-FFF2-40B4-BE49-F238E27FC236}">
                  <a16:creationId xmlns:a16="http://schemas.microsoft.com/office/drawing/2014/main" id="{61E65E01-1AA0-45F7-B14E-B943B27C35EC}"/>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47185" y="2787026"/>
            <a:ext cx="8644889" cy="1650141"/>
          </a:xfrm>
        </p:spPr>
        <p:txBody>
          <a:bodyPr/>
          <a:lstStyle/>
          <a:p>
            <a:r>
              <a:rPr lang="en-US" sz="4000" dirty="0">
                <a:latin typeface="+mn-lt"/>
              </a:rPr>
              <a:t>Recommend Solutions for Cost Management</a:t>
            </a:r>
          </a:p>
        </p:txBody>
      </p:sp>
      <p:grpSp>
        <p:nvGrpSpPr>
          <p:cNvPr id="7" name="Group 6" descr="Icon of bar charts with a dollar sign">
            <a:extLst>
              <a:ext uri="{FF2B5EF4-FFF2-40B4-BE49-F238E27FC236}">
                <a16:creationId xmlns:a16="http://schemas.microsoft.com/office/drawing/2014/main" id="{BA0FC433-1553-4EF0-856C-AA1635DDA10F}"/>
              </a:ext>
            </a:extLst>
          </p:cNvPr>
          <p:cNvGrpSpPr/>
          <p:nvPr/>
        </p:nvGrpSpPr>
        <p:grpSpPr>
          <a:xfrm>
            <a:off x="10448224" y="5308332"/>
            <a:ext cx="1155915" cy="1096968"/>
            <a:chOff x="1867543" y="1825878"/>
            <a:chExt cx="780288" cy="781812"/>
          </a:xfrm>
        </p:grpSpPr>
        <p:pic>
          <p:nvPicPr>
            <p:cNvPr id="8" name="Picture 7">
              <a:extLst>
                <a:ext uri="{FF2B5EF4-FFF2-40B4-BE49-F238E27FC236}">
                  <a16:creationId xmlns:a16="http://schemas.microsoft.com/office/drawing/2014/main" id="{17A1A59A-4DA2-4098-BB8D-E38564255CB8}"/>
                </a:ext>
              </a:extLst>
            </p:cNvPr>
            <p:cNvPicPr>
              <a:picLocks noChangeAspect="1"/>
            </p:cNvPicPr>
            <p:nvPr/>
          </p:nvPicPr>
          <p:blipFill>
            <a:blip r:embed="rId3"/>
            <a:stretch>
              <a:fillRect/>
            </a:stretch>
          </p:blipFill>
          <p:spPr>
            <a:xfrm>
              <a:off x="1867543" y="1825878"/>
              <a:ext cx="780288" cy="781812"/>
            </a:xfrm>
            <a:prstGeom prst="rect">
              <a:avLst/>
            </a:prstGeom>
          </p:spPr>
        </p:pic>
        <p:pic>
          <p:nvPicPr>
            <p:cNvPr id="9" name="Picture 8" descr="Icon of bar charts with a dollar sign">
              <a:extLst>
                <a:ext uri="{FF2B5EF4-FFF2-40B4-BE49-F238E27FC236}">
                  <a16:creationId xmlns:a16="http://schemas.microsoft.com/office/drawing/2014/main" id="{35022584-F81C-445A-AB6B-BA1DA8E2C3CD}"/>
                </a:ext>
              </a:extLst>
            </p:cNvPr>
            <p:cNvPicPr>
              <a:picLocks noChangeAspect="1"/>
            </p:cNvPicPr>
            <p:nvPr/>
          </p:nvPicPr>
          <p:blipFill>
            <a:blip r:embed="rId4"/>
            <a:stretch>
              <a:fillRect/>
            </a:stretch>
          </p:blipFill>
          <p:spPr>
            <a:xfrm>
              <a:off x="2097781" y="2033904"/>
              <a:ext cx="319813" cy="365760"/>
            </a:xfrm>
            <a:prstGeom prst="rect">
              <a:avLst/>
            </a:prstGeom>
          </p:spPr>
        </p:pic>
      </p:grpSp>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Cost Management</a:t>
            </a:r>
          </a:p>
        </p:txBody>
      </p:sp>
      <p:sp>
        <p:nvSpPr>
          <p:cNvPr id="11" name="TextBox 10">
            <a:extLst>
              <a:ext uri="{FF2B5EF4-FFF2-40B4-BE49-F238E27FC236}">
                <a16:creationId xmlns:a16="http://schemas.microsoft.com/office/drawing/2014/main" id="{76CD2C73-B825-4481-BC83-CBD4BDFAA821}"/>
              </a:ext>
            </a:extLst>
          </p:cNvPr>
          <p:cNvSpPr txBox="1"/>
          <p:nvPr/>
        </p:nvSpPr>
        <p:spPr>
          <a:xfrm>
            <a:off x="333583" y="1265875"/>
            <a:ext cx="11306469" cy="4659674"/>
          </a:xfrm>
          <a:prstGeom prst="rect">
            <a:avLst/>
          </a:prstGeom>
          <a:noFill/>
        </p:spPr>
        <p:txBody>
          <a:bodyPr wrap="square">
            <a:spAutoFit/>
          </a:bodyPr>
          <a:lstStyle/>
          <a:p>
            <a:pPr>
              <a:spcAft>
                <a:spcPts val="1600"/>
              </a:spcAft>
            </a:pPr>
            <a:r>
              <a:rPr lang="en-US" sz="2200" dirty="0">
                <a:cs typeface="Segoe UI Light" panose="020B0502040204020203" pitchFamily="34" charset="0"/>
              </a:rPr>
              <a:t>Cost Management displays organizational cost and usage patterns </a:t>
            </a:r>
          </a:p>
          <a:p>
            <a:pPr>
              <a:spcAft>
                <a:spcPts val="4200"/>
              </a:spcAft>
            </a:pPr>
            <a:r>
              <a:rPr lang="en-US" sz="2200" dirty="0">
                <a:cs typeface="Segoe UI Light" panose="020B0502040204020203" pitchFamily="34" charset="0"/>
              </a:rPr>
              <a:t>Show usage-based costs consumed by Azure services and third-party Marketplace offerings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Conduct cost analysis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Create a budget</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Review recommendations</a:t>
            </a:r>
          </a:p>
          <a:p>
            <a:pPr marL="342900" indent="-342900" defTabSz="914367">
              <a:spcBef>
                <a:spcPct val="20000"/>
              </a:spcBef>
              <a:spcAft>
                <a:spcPts val="1600"/>
              </a:spcAft>
              <a:buSzPct val="90000"/>
              <a:buFont typeface="Arial" panose="020B0604020202020204" pitchFamily="34" charset="0"/>
              <a:buChar char="•"/>
              <a:defRPr/>
            </a:pPr>
            <a:r>
              <a:rPr lang="en-US" sz="2200" dirty="0">
                <a:gradFill>
                  <a:gsLst>
                    <a:gs pos="1250">
                      <a:srgbClr val="1A1A1A"/>
                    </a:gs>
                    <a:gs pos="100000">
                      <a:srgbClr val="1A1A1A"/>
                    </a:gs>
                  </a:gsLst>
                  <a:lin ang="5400000" scaled="0"/>
                </a:gradFill>
                <a:cs typeface="Segoe UI Light" panose="020B0502040204020203" pitchFamily="34" charset="0"/>
              </a:rPr>
              <a:t>Export the data</a:t>
            </a:r>
          </a:p>
          <a:p>
            <a:pPr>
              <a:spcAft>
                <a:spcPts val="1200"/>
              </a:spcAft>
            </a:pPr>
            <a:endParaRPr lang="en-US" sz="2353"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7A1DC07-F929-4C3E-B64C-D251F3A7ED68}"/>
              </a:ext>
            </a:extLst>
          </p:cNvPr>
          <p:cNvPicPr>
            <a:picLocks noChangeAspect="1"/>
          </p:cNvPicPr>
          <p:nvPr/>
        </p:nvPicPr>
        <p:blipFill>
          <a:blip r:embed="rId3"/>
          <a:stretch>
            <a:fillRect/>
          </a:stretch>
        </p:blipFill>
        <p:spPr>
          <a:xfrm>
            <a:off x="4311503" y="2460724"/>
            <a:ext cx="7146104" cy="4269685"/>
          </a:xfrm>
          <a:prstGeom prst="rect">
            <a:avLst/>
          </a:prstGeom>
        </p:spPr>
      </p:pic>
    </p:spTree>
    <p:extLst>
      <p:ext uri="{BB962C8B-B14F-4D97-AF65-F5344CB8AC3E}">
        <p14:creationId xmlns:p14="http://schemas.microsoft.com/office/powerpoint/2010/main" val="11902728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Optimize with Azure Cost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383554"/>
            <a:ext cx="5097754" cy="4570482"/>
          </a:xfrm>
        </p:spPr>
        <p:txBody>
          <a:bodyPr/>
          <a:lstStyle/>
          <a:p>
            <a:pPr>
              <a:lnSpc>
                <a:spcPct val="100000"/>
              </a:lnSpc>
              <a:spcAft>
                <a:spcPts val="1200"/>
              </a:spcAft>
            </a:pPr>
            <a:r>
              <a:rPr lang="en-US" dirty="0">
                <a:latin typeface="+mn-lt"/>
                <a:cs typeface="Segoe UI Light" panose="020B0502040204020203" pitchFamily="34" charset="0"/>
              </a:rPr>
              <a:t>Prepare with the proper tools for success</a:t>
            </a:r>
          </a:p>
          <a:p>
            <a:pPr>
              <a:lnSpc>
                <a:spcPct val="100000"/>
              </a:lnSpc>
              <a:spcAft>
                <a:spcPts val="1200"/>
              </a:spcAft>
            </a:pPr>
            <a:r>
              <a:rPr lang="en-US" dirty="0">
                <a:latin typeface="+mn-lt"/>
                <a:cs typeface="Segoe UI Light" panose="020B0502040204020203" pitchFamily="34" charset="0"/>
              </a:rPr>
              <a:t>Be accountable for costs</a:t>
            </a:r>
          </a:p>
          <a:p>
            <a:pPr>
              <a:lnSpc>
                <a:spcPct val="100000"/>
              </a:lnSpc>
              <a:spcAft>
                <a:spcPts val="2400"/>
              </a:spcAft>
            </a:pPr>
            <a:r>
              <a:rPr lang="en-US" dirty="0">
                <a:latin typeface="+mn-lt"/>
                <a:cs typeface="Segoe UI Light" panose="020B0502040204020203" pitchFamily="34" charset="0"/>
              </a:rPr>
              <a:t>Take action to optimize spending</a:t>
            </a:r>
          </a:p>
          <a:p>
            <a:pPr>
              <a:spcAft>
                <a:spcPts val="600"/>
              </a:spcAft>
            </a:pPr>
            <a:r>
              <a:rPr lang="en-US" dirty="0">
                <a:latin typeface="+mn-lt"/>
                <a:cs typeface="Segoe UI Light" panose="020B0502040204020203" pitchFamily="34" charset="0"/>
              </a:rPr>
              <a:t>Three key groups must be aligned to successfully manage costs</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Finance</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Managers</a:t>
            </a:r>
          </a:p>
          <a:p>
            <a:pPr marL="342900" indent="-342900">
              <a:lnSpc>
                <a:spcPct val="100000"/>
              </a:lnSpc>
              <a:spcAft>
                <a:spcPts val="600"/>
              </a:spcAft>
              <a:buFont typeface="Arial" panose="020B0604020202020204" pitchFamily="34" charset="0"/>
              <a:buChar char="•"/>
            </a:pPr>
            <a:r>
              <a:rPr lang="en-US" dirty="0">
                <a:latin typeface="+mn-lt"/>
                <a:cs typeface="Segoe UI Light" panose="020B0502040204020203" pitchFamily="34" charset="0"/>
              </a:rPr>
              <a:t>App team(s)</a:t>
            </a:r>
            <a:endParaRPr lang="en-US" sz="2353"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40C517C0-F7BC-4052-BDE2-5D27B21533F6}"/>
              </a:ext>
            </a:extLst>
          </p:cNvPr>
          <p:cNvPicPr>
            <a:picLocks noChangeAspect="1"/>
          </p:cNvPicPr>
          <p:nvPr/>
        </p:nvPicPr>
        <p:blipFill>
          <a:blip r:embed="rId3"/>
          <a:stretch>
            <a:fillRect/>
          </a:stretch>
        </p:blipFill>
        <p:spPr>
          <a:xfrm>
            <a:off x="4956301" y="1513186"/>
            <a:ext cx="7112347" cy="4157330"/>
          </a:xfrm>
          <a:prstGeom prst="rect">
            <a:avLst/>
          </a:prstGeom>
        </p:spPr>
      </p:pic>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57889" y="390014"/>
            <a:ext cx="11306469" cy="402302"/>
          </a:xfrm>
        </p:spPr>
        <p:txBody>
          <a:bodyPr/>
          <a:lstStyle/>
          <a:p>
            <a:r>
              <a:rPr lang="en-US" dirty="0">
                <a:latin typeface="+mn-lt"/>
                <a:hlinkClick r:id="rId3"/>
              </a:rPr>
              <a:t>Cost Design Principles</a:t>
            </a:r>
            <a:endParaRPr lang="en-US" dirty="0">
              <a:latin typeface="+mn-lt"/>
            </a:endParaRP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350471" y="2561674"/>
            <a:ext cx="3997870" cy="3551742"/>
          </a:xfrm>
        </p:spPr>
        <p:txBody>
          <a:bodyPr/>
          <a:lstStyle/>
          <a:p>
            <a:pPr>
              <a:spcAft>
                <a:spcPts val="4200"/>
              </a:spcAft>
            </a:pPr>
            <a:r>
              <a:rPr lang="en-US" sz="2745" b="1" dirty="0">
                <a:latin typeface="Segoe UI Light" panose="020B0502040204020203" pitchFamily="34" charset="0"/>
                <a:cs typeface="Segoe UI Light" panose="020B0502040204020203" pitchFamily="34" charset="0"/>
              </a:rPr>
              <a:t>Visibility</a:t>
            </a:r>
          </a:p>
          <a:p>
            <a:pPr>
              <a:spcAft>
                <a:spcPts val="4200"/>
              </a:spcAft>
            </a:pPr>
            <a:r>
              <a:rPr lang="en-US" sz="2745" b="1" dirty="0">
                <a:latin typeface="Segoe UI Light" panose="020B0502040204020203" pitchFamily="34" charset="0"/>
                <a:cs typeface="Segoe UI Light" panose="020B0502040204020203" pitchFamily="34" charset="0"/>
              </a:rPr>
              <a:t>Accountability</a:t>
            </a:r>
          </a:p>
          <a:p>
            <a:pPr>
              <a:spcAft>
                <a:spcPts val="4200"/>
              </a:spcAft>
            </a:pPr>
            <a:r>
              <a:rPr lang="en-US" sz="2745" b="1" dirty="0">
                <a:latin typeface="Segoe UI Light" panose="020B0502040204020203" pitchFamily="34" charset="0"/>
                <a:cs typeface="Segoe UI Light" panose="020B0502040204020203" pitchFamily="34" charset="0"/>
              </a:rPr>
              <a:t>Optimization</a:t>
            </a:r>
          </a:p>
          <a:p>
            <a:pPr>
              <a:spcAft>
                <a:spcPts val="4200"/>
              </a:spcAft>
            </a:pPr>
            <a:r>
              <a:rPr lang="en-US" sz="2745" b="1" dirty="0">
                <a:latin typeface="Segoe UI Light" panose="020B0502040204020203" pitchFamily="34" charset="0"/>
                <a:cs typeface="Segoe UI Light" panose="020B0502040204020203" pitchFamily="34" charset="0"/>
              </a:rPr>
              <a:t>Iteration</a:t>
            </a:r>
          </a:p>
        </p:txBody>
      </p:sp>
      <p:grpSp>
        <p:nvGrpSpPr>
          <p:cNvPr id="6" name="Group 5" descr="Icon of bar charts with a dollar sign">
            <a:extLst>
              <a:ext uri="{FF2B5EF4-FFF2-40B4-BE49-F238E27FC236}">
                <a16:creationId xmlns:a16="http://schemas.microsoft.com/office/drawing/2014/main" id="{E8D95241-BD68-4079-AE79-30806369881C}"/>
              </a:ext>
            </a:extLst>
          </p:cNvPr>
          <p:cNvGrpSpPr/>
          <p:nvPr/>
        </p:nvGrpSpPr>
        <p:grpSpPr>
          <a:xfrm>
            <a:off x="10448224" y="5308332"/>
            <a:ext cx="1155915" cy="1096968"/>
            <a:chOff x="1867543" y="1825878"/>
            <a:chExt cx="780288" cy="781812"/>
          </a:xfrm>
        </p:grpSpPr>
        <p:pic>
          <p:nvPicPr>
            <p:cNvPr id="7" name="Picture 6">
              <a:extLst>
                <a:ext uri="{FF2B5EF4-FFF2-40B4-BE49-F238E27FC236}">
                  <a16:creationId xmlns:a16="http://schemas.microsoft.com/office/drawing/2014/main" id="{B07C6A0A-D2AA-4834-AA47-10830FE485DF}"/>
                </a:ext>
              </a:extLst>
            </p:cNvPr>
            <p:cNvPicPr>
              <a:picLocks noChangeAspect="1"/>
            </p:cNvPicPr>
            <p:nvPr/>
          </p:nvPicPr>
          <p:blipFill>
            <a:blip r:embed="rId4"/>
            <a:stretch>
              <a:fillRect/>
            </a:stretch>
          </p:blipFill>
          <p:spPr>
            <a:xfrm>
              <a:off x="1867543" y="1825878"/>
              <a:ext cx="780288" cy="781812"/>
            </a:xfrm>
            <a:prstGeom prst="rect">
              <a:avLst/>
            </a:prstGeom>
          </p:spPr>
        </p:pic>
        <p:pic>
          <p:nvPicPr>
            <p:cNvPr id="8" name="Picture 7" descr="Icon of bar charts with a dollar sign">
              <a:extLst>
                <a:ext uri="{FF2B5EF4-FFF2-40B4-BE49-F238E27FC236}">
                  <a16:creationId xmlns:a16="http://schemas.microsoft.com/office/drawing/2014/main" id="{92B6353C-CE1D-4217-A923-736A1EE0B8FA}"/>
                </a:ext>
              </a:extLst>
            </p:cNvPr>
            <p:cNvPicPr>
              <a:picLocks noChangeAspect="1"/>
            </p:cNvPicPr>
            <p:nvPr/>
          </p:nvPicPr>
          <p:blipFill>
            <a:blip r:embed="rId5"/>
            <a:stretch>
              <a:fillRect/>
            </a:stretch>
          </p:blipFill>
          <p:spPr>
            <a:xfrm>
              <a:off x="2097781" y="2033904"/>
              <a:ext cx="319813" cy="365760"/>
            </a:xfrm>
            <a:prstGeom prst="rect">
              <a:avLst/>
            </a:prstGeom>
          </p:spPr>
        </p:pic>
      </p:grpSp>
      <p:sp>
        <p:nvSpPr>
          <p:cNvPr id="10" name="TextBox 9">
            <a:extLst>
              <a:ext uri="{FF2B5EF4-FFF2-40B4-BE49-F238E27FC236}">
                <a16:creationId xmlns:a16="http://schemas.microsoft.com/office/drawing/2014/main" id="{A4044314-7696-4853-BECE-A3999E27912D}"/>
              </a:ext>
            </a:extLst>
          </p:cNvPr>
          <p:cNvSpPr txBox="1"/>
          <p:nvPr/>
        </p:nvSpPr>
        <p:spPr>
          <a:xfrm>
            <a:off x="589251" y="1068962"/>
            <a:ext cx="8204348" cy="1061829"/>
          </a:xfrm>
          <a:prstGeom prst="rect">
            <a:avLst/>
          </a:prstGeom>
          <a:noFill/>
        </p:spPr>
        <p:txBody>
          <a:bodyPr wrap="square">
            <a:spAutoFit/>
          </a:bodyPr>
          <a:lstStyle/>
          <a:p>
            <a:pPr>
              <a:spcAft>
                <a:spcPts val="1800"/>
              </a:spcAft>
            </a:pPr>
            <a:r>
              <a:rPr lang="en-US" sz="2400" dirty="0">
                <a:cs typeface="Segoe UI Light" panose="020B0502040204020203" pitchFamily="34" charset="0"/>
              </a:rPr>
              <a:t>What business problem am I trying to solve?</a:t>
            </a:r>
          </a:p>
          <a:p>
            <a:pPr>
              <a:spcAft>
                <a:spcPts val="1800"/>
              </a:spcAft>
            </a:pPr>
            <a:r>
              <a:rPr lang="en-US" sz="2400" dirty="0">
                <a:cs typeface="Segoe UI Light" panose="020B0502040204020203" pitchFamily="34" charset="0"/>
              </a:rPr>
              <a:t>What usage patterns do I expect from my resources?</a:t>
            </a:r>
          </a:p>
        </p:txBody>
      </p:sp>
      <p:grpSp>
        <p:nvGrpSpPr>
          <p:cNvPr id="19" name="Group 18" descr="Icon of a gear inside a circle">
            <a:extLst>
              <a:ext uri="{FF2B5EF4-FFF2-40B4-BE49-F238E27FC236}">
                <a16:creationId xmlns:a16="http://schemas.microsoft.com/office/drawing/2014/main" id="{77331084-6978-446F-A2A0-2A8CACDF9858}"/>
              </a:ext>
            </a:extLst>
          </p:cNvPr>
          <p:cNvGrpSpPr/>
          <p:nvPr/>
        </p:nvGrpSpPr>
        <p:grpSpPr>
          <a:xfrm>
            <a:off x="1362977" y="4346952"/>
            <a:ext cx="903290" cy="894570"/>
            <a:chOff x="6509199" y="1833765"/>
            <a:chExt cx="780288" cy="781812"/>
          </a:xfrm>
        </p:grpSpPr>
        <p:pic>
          <p:nvPicPr>
            <p:cNvPr id="20" name="Picture 19">
              <a:extLst>
                <a:ext uri="{FF2B5EF4-FFF2-40B4-BE49-F238E27FC236}">
                  <a16:creationId xmlns:a16="http://schemas.microsoft.com/office/drawing/2014/main" id="{56849C3B-5D1B-41C6-AAF7-E3539E2D5846}"/>
                </a:ext>
              </a:extLst>
            </p:cNvPr>
            <p:cNvPicPr>
              <a:picLocks noChangeAspect="1"/>
            </p:cNvPicPr>
            <p:nvPr/>
          </p:nvPicPr>
          <p:blipFill>
            <a:blip r:embed="rId4"/>
            <a:stretch>
              <a:fillRect/>
            </a:stretch>
          </p:blipFill>
          <p:spPr>
            <a:xfrm>
              <a:off x="6509199" y="1833765"/>
              <a:ext cx="780288" cy="781812"/>
            </a:xfrm>
            <a:prstGeom prst="rect">
              <a:avLst/>
            </a:prstGeom>
          </p:spPr>
        </p:pic>
        <p:pic>
          <p:nvPicPr>
            <p:cNvPr id="21" name="Picture 20" descr="Icon of a gear inside a circle">
              <a:extLst>
                <a:ext uri="{FF2B5EF4-FFF2-40B4-BE49-F238E27FC236}">
                  <a16:creationId xmlns:a16="http://schemas.microsoft.com/office/drawing/2014/main" id="{B0496961-37F0-4634-9D38-CD84557FFD99}"/>
                </a:ext>
              </a:extLst>
            </p:cNvPr>
            <p:cNvPicPr>
              <a:picLocks noChangeAspect="1"/>
            </p:cNvPicPr>
            <p:nvPr/>
          </p:nvPicPr>
          <p:blipFill>
            <a:blip r:embed="rId6"/>
            <a:stretch>
              <a:fillRect/>
            </a:stretch>
          </p:blipFill>
          <p:spPr>
            <a:xfrm>
              <a:off x="6693603" y="2018931"/>
              <a:ext cx="411480" cy="411480"/>
            </a:xfrm>
            <a:prstGeom prst="rect">
              <a:avLst/>
            </a:prstGeom>
          </p:spPr>
        </p:pic>
      </p:grpSp>
      <p:pic>
        <p:nvPicPr>
          <p:cNvPr id="23" name="Picture 22">
            <a:extLst>
              <a:ext uri="{FF2B5EF4-FFF2-40B4-BE49-F238E27FC236}">
                <a16:creationId xmlns:a16="http://schemas.microsoft.com/office/drawing/2014/main" id="{F867189F-D501-4787-97F8-D57E5AE4FE93}"/>
              </a:ext>
            </a:extLst>
          </p:cNvPr>
          <p:cNvPicPr>
            <a:picLocks noChangeAspect="1"/>
          </p:cNvPicPr>
          <p:nvPr/>
        </p:nvPicPr>
        <p:blipFill>
          <a:blip r:embed="rId7"/>
          <a:stretch>
            <a:fillRect/>
          </a:stretch>
        </p:blipFill>
        <p:spPr>
          <a:xfrm>
            <a:off x="1396163" y="5392512"/>
            <a:ext cx="903289" cy="879979"/>
          </a:xfrm>
          <a:prstGeom prst="rect">
            <a:avLst/>
          </a:prstGeom>
        </p:spPr>
      </p:pic>
      <p:grpSp>
        <p:nvGrpSpPr>
          <p:cNvPr id="24" name="Group 23" descr="Icon of a person">
            <a:extLst>
              <a:ext uri="{FF2B5EF4-FFF2-40B4-BE49-F238E27FC236}">
                <a16:creationId xmlns:a16="http://schemas.microsoft.com/office/drawing/2014/main" id="{BFAEE175-6083-4827-8601-92A9EC49AAE4}"/>
              </a:ext>
            </a:extLst>
          </p:cNvPr>
          <p:cNvGrpSpPr/>
          <p:nvPr/>
        </p:nvGrpSpPr>
        <p:grpSpPr>
          <a:xfrm>
            <a:off x="1398185" y="3350893"/>
            <a:ext cx="868082" cy="859965"/>
            <a:chOff x="7537939" y="1833765"/>
            <a:chExt cx="780288" cy="781812"/>
          </a:xfrm>
        </p:grpSpPr>
        <p:pic>
          <p:nvPicPr>
            <p:cNvPr id="25" name="Picture 24">
              <a:extLst>
                <a:ext uri="{FF2B5EF4-FFF2-40B4-BE49-F238E27FC236}">
                  <a16:creationId xmlns:a16="http://schemas.microsoft.com/office/drawing/2014/main" id="{96A0A4BD-C299-4744-84FB-88BA5CB90B9E}"/>
                </a:ext>
              </a:extLst>
            </p:cNvPr>
            <p:cNvPicPr>
              <a:picLocks noChangeAspect="1"/>
            </p:cNvPicPr>
            <p:nvPr/>
          </p:nvPicPr>
          <p:blipFill>
            <a:blip r:embed="rId4"/>
            <a:stretch>
              <a:fillRect/>
            </a:stretch>
          </p:blipFill>
          <p:spPr>
            <a:xfrm>
              <a:off x="7537939" y="1833765"/>
              <a:ext cx="780288" cy="781812"/>
            </a:xfrm>
            <a:prstGeom prst="rect">
              <a:avLst/>
            </a:prstGeom>
          </p:spPr>
        </p:pic>
        <p:pic>
          <p:nvPicPr>
            <p:cNvPr id="26" name="Picture 25" descr="Icon of a person">
              <a:extLst>
                <a:ext uri="{FF2B5EF4-FFF2-40B4-BE49-F238E27FC236}">
                  <a16:creationId xmlns:a16="http://schemas.microsoft.com/office/drawing/2014/main" id="{67C5437E-BC4A-479B-9837-8369451CC3B4}"/>
                </a:ext>
              </a:extLst>
            </p:cNvPr>
            <p:cNvPicPr>
              <a:picLocks noChangeAspect="1"/>
            </p:cNvPicPr>
            <p:nvPr/>
          </p:nvPicPr>
          <p:blipFill>
            <a:blip r:embed="rId8"/>
            <a:stretch>
              <a:fillRect/>
            </a:stretch>
          </p:blipFill>
          <p:spPr>
            <a:xfrm>
              <a:off x="7745203" y="2041791"/>
              <a:ext cx="365760" cy="365760"/>
            </a:xfrm>
            <a:prstGeom prst="rect">
              <a:avLst/>
            </a:prstGeom>
          </p:spPr>
        </p:pic>
      </p:grpSp>
      <p:grpSp>
        <p:nvGrpSpPr>
          <p:cNvPr id="27" name="Group 26" descr="Icon of a magnifying glass showing a chart">
            <a:extLst>
              <a:ext uri="{FF2B5EF4-FFF2-40B4-BE49-F238E27FC236}">
                <a16:creationId xmlns:a16="http://schemas.microsoft.com/office/drawing/2014/main" id="{57145BA8-F268-496D-9F7D-94A2351BB441}"/>
              </a:ext>
            </a:extLst>
          </p:cNvPr>
          <p:cNvGrpSpPr/>
          <p:nvPr/>
        </p:nvGrpSpPr>
        <p:grpSpPr>
          <a:xfrm>
            <a:off x="1456661" y="2395705"/>
            <a:ext cx="820794" cy="859965"/>
            <a:chOff x="8652205" y="1833765"/>
            <a:chExt cx="780288" cy="781812"/>
          </a:xfrm>
        </p:grpSpPr>
        <p:pic>
          <p:nvPicPr>
            <p:cNvPr id="28" name="Picture 27">
              <a:extLst>
                <a:ext uri="{FF2B5EF4-FFF2-40B4-BE49-F238E27FC236}">
                  <a16:creationId xmlns:a16="http://schemas.microsoft.com/office/drawing/2014/main" id="{7B317288-06A0-4089-AE4D-45E58E843A28}"/>
                </a:ext>
              </a:extLst>
            </p:cNvPr>
            <p:cNvPicPr>
              <a:picLocks noChangeAspect="1"/>
            </p:cNvPicPr>
            <p:nvPr/>
          </p:nvPicPr>
          <p:blipFill>
            <a:blip r:embed="rId4"/>
            <a:stretch>
              <a:fillRect/>
            </a:stretch>
          </p:blipFill>
          <p:spPr>
            <a:xfrm>
              <a:off x="8652205" y="1833765"/>
              <a:ext cx="780288" cy="781812"/>
            </a:xfrm>
            <a:prstGeom prst="rect">
              <a:avLst/>
            </a:prstGeom>
          </p:spPr>
        </p:pic>
        <p:pic>
          <p:nvPicPr>
            <p:cNvPr id="29" name="Picture 28" descr="Icon of a magnifying glass showing a chart">
              <a:extLst>
                <a:ext uri="{FF2B5EF4-FFF2-40B4-BE49-F238E27FC236}">
                  <a16:creationId xmlns:a16="http://schemas.microsoft.com/office/drawing/2014/main" id="{86644085-236C-49C7-AAE8-28E3C1CF9139}"/>
                </a:ext>
              </a:extLst>
            </p:cNvPr>
            <p:cNvPicPr>
              <a:picLocks noChangeAspect="1"/>
            </p:cNvPicPr>
            <p:nvPr/>
          </p:nvPicPr>
          <p:blipFill>
            <a:blip r:embed="rId9"/>
            <a:stretch>
              <a:fillRect/>
            </a:stretch>
          </p:blipFill>
          <p:spPr>
            <a:xfrm>
              <a:off x="8859469" y="2041791"/>
              <a:ext cx="365760" cy="365760"/>
            </a:xfrm>
            <a:prstGeom prst="rect">
              <a:avLst/>
            </a:prstGeom>
          </p:spPr>
        </p:pic>
      </p:grpSp>
    </p:spTree>
    <p:extLst>
      <p:ext uri="{BB962C8B-B14F-4D97-AF65-F5344CB8AC3E}">
        <p14:creationId xmlns:p14="http://schemas.microsoft.com/office/powerpoint/2010/main" val="27406745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8561" y="372920"/>
            <a:ext cx="11306469" cy="403079"/>
          </a:xfrm>
        </p:spPr>
        <p:txBody>
          <a:bodyPr/>
          <a:lstStyle/>
          <a:p>
            <a:r>
              <a:rPr lang="en-US" dirty="0">
                <a:latin typeface="+mn-lt"/>
              </a:rPr>
              <a:t>Design with Cost in Mind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48561" y="1388107"/>
            <a:ext cx="3793985" cy="3016210"/>
          </a:xfrm>
        </p:spPr>
        <p:txBody>
          <a:bodyPr/>
          <a:lstStyle/>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Estimated costs for the current month</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Investigate anomalies</a:t>
            </a:r>
            <a:r>
              <a:rPr lang="en-US" dirty="0">
                <a:latin typeface="Segoe UI Light" panose="020B0502040204020203" pitchFamily="34" charset="0"/>
                <a:cs typeface="Segoe UI Light" panose="020B0502040204020203" pitchFamily="34" charset="0"/>
              </a:rPr>
              <a:t> </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Invoice reconciliation</a:t>
            </a:r>
            <a:r>
              <a:rPr lang="en-US" dirty="0">
                <a:latin typeface="Segoe UI Light" panose="020B0502040204020203" pitchFamily="34" charset="0"/>
                <a:cs typeface="Segoe UI Light" panose="020B0502040204020203" pitchFamily="34" charset="0"/>
              </a:rPr>
              <a:t> </a:t>
            </a:r>
          </a:p>
          <a:p>
            <a:pPr marL="342900" indent="-342900">
              <a:spcAft>
                <a:spcPts val="2400"/>
              </a:spcAft>
              <a:buFont typeface="Arial" panose="020B0604020202020204" pitchFamily="34" charset="0"/>
              <a:buChar char="•"/>
            </a:pPr>
            <a:r>
              <a:rPr lang="en-US" b="1" dirty="0">
                <a:latin typeface="Segoe UI Light" panose="020B0502040204020203" pitchFamily="34" charset="0"/>
                <a:cs typeface="Segoe UI Light" panose="020B0502040204020203" pitchFamily="34" charset="0"/>
              </a:rPr>
              <a:t>Internal chargeback </a:t>
            </a:r>
            <a:endParaRPr lang="en-US"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9A63C4B5-3065-4CD1-A203-8EFC9F64B236}"/>
              </a:ext>
            </a:extLst>
          </p:cNvPr>
          <p:cNvPicPr>
            <a:picLocks noChangeAspect="1"/>
          </p:cNvPicPr>
          <p:nvPr/>
        </p:nvPicPr>
        <p:blipFill>
          <a:blip r:embed="rId4"/>
          <a:stretch>
            <a:fillRect/>
          </a:stretch>
        </p:blipFill>
        <p:spPr>
          <a:xfrm>
            <a:off x="4649654" y="1031407"/>
            <a:ext cx="7076882" cy="5319020"/>
          </a:xfrm>
          <a:prstGeom prst="rect">
            <a:avLst/>
          </a:prstGeom>
        </p:spPr>
      </p:pic>
    </p:spTree>
    <p:extLst>
      <p:ext uri="{BB962C8B-B14F-4D97-AF65-F5344CB8AC3E}">
        <p14:creationId xmlns:p14="http://schemas.microsoft.com/office/powerpoint/2010/main" val="1373426682"/>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1568</Words>
  <Application>Microsoft Office PowerPoint</Application>
  <PresentationFormat>Widescreen</PresentationFormat>
  <Paragraphs>229</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Semibold</vt:lpstr>
      <vt:lpstr>Segoe UI VSS (Regular)</vt:lpstr>
      <vt:lpstr>Wingdings</vt:lpstr>
      <vt:lpstr>Microsoft Azure Template</vt:lpstr>
      <vt:lpstr>AZ-304: Microsoft Azure Architect Design</vt:lpstr>
      <vt:lpstr>PowerPoint Presentation</vt:lpstr>
      <vt:lpstr>Module 12: Design for Cost Optimization</vt:lpstr>
      <vt:lpstr>Learning Objectives</vt:lpstr>
      <vt:lpstr>Recommend Solutions for Cost Management</vt:lpstr>
      <vt:lpstr>Azure Cost Management</vt:lpstr>
      <vt:lpstr>Optimize with Azure Cost Management</vt:lpstr>
      <vt:lpstr>Cost Design Principles</vt:lpstr>
      <vt:lpstr>Design with Cost in Mind</vt:lpstr>
      <vt:lpstr>Demonstration - Optimize Costs from Recommendations</vt:lpstr>
      <vt:lpstr>Recommendations for Minimizing Costs</vt:lpstr>
      <vt:lpstr>View Cost Breakdown by Azure Service</vt:lpstr>
      <vt:lpstr>View Costs by Day or Month</vt:lpstr>
      <vt:lpstr>View Reservation Charges</vt:lpstr>
      <vt:lpstr>View Costs for a Specific Tag</vt:lpstr>
      <vt:lpstr>Download Usage Details</vt:lpstr>
      <vt:lpstr>View Monthly EA Cost Breakdown</vt:lpstr>
      <vt:lpstr>Cost Optimization Checklists</vt:lpstr>
      <vt:lpstr>Checklist - Design for Cost</vt:lpstr>
      <vt:lpstr>Checklist - Provisioning Cloud Resources to Optimize Cost</vt:lpstr>
      <vt:lpstr>Checklist - Monitor Cost</vt:lpstr>
      <vt:lpstr>Checklist - Optimize Cost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2020-10-16T13:21:43Z</dcterms:created>
  <dcterms:modified xsi:type="dcterms:W3CDTF">2021-05-17T06:09:02Z</dcterms:modified>
</cp:coreProperties>
</file>